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Lst>
  <p:notesMasterIdLst>
    <p:notesMasterId r:id="rId69"/>
  </p:notesMasterIdLst>
  <p:sldIdLst>
    <p:sldId id="256" r:id="rId2"/>
    <p:sldId id="269" r:id="rId3"/>
    <p:sldId id="260" r:id="rId4"/>
    <p:sldId id="377" r:id="rId5"/>
    <p:sldId id="378" r:id="rId6"/>
    <p:sldId id="314" r:id="rId7"/>
    <p:sldId id="316" r:id="rId8"/>
    <p:sldId id="321" r:id="rId9"/>
    <p:sldId id="326" r:id="rId10"/>
    <p:sldId id="379" r:id="rId11"/>
    <p:sldId id="261" r:id="rId12"/>
    <p:sldId id="259" r:id="rId13"/>
    <p:sldId id="291" r:id="rId14"/>
    <p:sldId id="315" r:id="rId15"/>
    <p:sldId id="262" r:id="rId16"/>
    <p:sldId id="292" r:id="rId17"/>
    <p:sldId id="370" r:id="rId18"/>
    <p:sldId id="374" r:id="rId19"/>
    <p:sldId id="373" r:id="rId20"/>
    <p:sldId id="372" r:id="rId21"/>
    <p:sldId id="371" r:id="rId22"/>
    <p:sldId id="279" r:id="rId23"/>
    <p:sldId id="324" r:id="rId24"/>
    <p:sldId id="328" r:id="rId25"/>
    <p:sldId id="280" r:id="rId26"/>
    <p:sldId id="330" r:id="rId27"/>
    <p:sldId id="331" r:id="rId28"/>
    <p:sldId id="335" r:id="rId29"/>
    <p:sldId id="333" r:id="rId30"/>
    <p:sldId id="336" r:id="rId31"/>
    <p:sldId id="337" r:id="rId32"/>
    <p:sldId id="281" r:id="rId33"/>
    <p:sldId id="338" r:id="rId34"/>
    <p:sldId id="340" r:id="rId35"/>
    <p:sldId id="339" r:id="rId36"/>
    <p:sldId id="342" r:id="rId37"/>
    <p:sldId id="344" r:id="rId38"/>
    <p:sldId id="343" r:id="rId39"/>
    <p:sldId id="381" r:id="rId40"/>
    <p:sldId id="383" r:id="rId41"/>
    <p:sldId id="293" r:id="rId42"/>
    <p:sldId id="361" r:id="rId43"/>
    <p:sldId id="357" r:id="rId44"/>
    <p:sldId id="360" r:id="rId45"/>
    <p:sldId id="359" r:id="rId46"/>
    <p:sldId id="358" r:id="rId47"/>
    <p:sldId id="356" r:id="rId48"/>
    <p:sldId id="368" r:id="rId49"/>
    <p:sldId id="362" r:id="rId50"/>
    <p:sldId id="367" r:id="rId51"/>
    <p:sldId id="366" r:id="rId52"/>
    <p:sldId id="365" r:id="rId53"/>
    <p:sldId id="364" r:id="rId54"/>
    <p:sldId id="350" r:id="rId55"/>
    <p:sldId id="369" r:id="rId56"/>
    <p:sldId id="300" r:id="rId57"/>
    <p:sldId id="320" r:id="rId58"/>
    <p:sldId id="313" r:id="rId59"/>
    <p:sldId id="351" r:id="rId60"/>
    <p:sldId id="302" r:id="rId61"/>
    <p:sldId id="304" r:id="rId62"/>
    <p:sldId id="352" r:id="rId63"/>
    <p:sldId id="354" r:id="rId64"/>
    <p:sldId id="385" r:id="rId65"/>
    <p:sldId id="310" r:id="rId66"/>
    <p:sldId id="312" r:id="rId67"/>
    <p:sldId id="266" r:id="rId68"/>
  </p:sldIdLst>
  <p:sldSz cx="9144000" cy="5143500" type="screen16x9"/>
  <p:notesSz cx="6858000" cy="9144000"/>
  <p:embeddedFontLst>
    <p:embeddedFont>
      <p:font typeface="Roboto" panose="02000000000000000000" pitchFamily="2" charset="0"/>
      <p:regular r:id="rId70"/>
      <p:bold r:id="rId71"/>
      <p:italic r:id="rId72"/>
      <p:boldItalic r:id="rId73"/>
    </p:embeddedFont>
    <p:embeddedFont>
      <p:font typeface="Roboto Light" panose="02000000000000000000" pitchFamily="2" charset="0"/>
      <p:regular r:id="rId74"/>
      <p:bold r:id="rId75"/>
      <p:italic r:id="rId76"/>
      <p:boldItalic r:id="rId77"/>
    </p:embeddedFont>
    <p:embeddedFont>
      <p:font typeface="Roboto Medium"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600"/>
    <a:srgbClr val="4A86E8"/>
    <a:srgbClr val="ADADAD"/>
    <a:srgbClr val="D1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09"/>
    <p:restoredTop sz="88409"/>
  </p:normalViewPr>
  <p:slideViewPr>
    <p:cSldViewPr>
      <p:cViewPr varScale="1">
        <p:scale>
          <a:sx n="161" d="100"/>
          <a:sy n="161" d="100"/>
        </p:scale>
        <p:origin x="208" y="23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D190E-0F88-B845-822D-24F084E552B6}"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A20D3EEE-1DB3-4548-BA30-C999606A7077}">
      <dgm:prSet phldrT="[Text]"/>
      <dgm:spPr>
        <a:ln>
          <a:solidFill>
            <a:srgbClr val="0070C0"/>
          </a:solidFill>
        </a:ln>
      </dgm:spPr>
      <dgm:t>
        <a:bodyPr/>
        <a:lstStyle/>
        <a:p>
          <a:r>
            <a:rPr lang="en-US" dirty="0"/>
            <a:t>Customer reads docs</a:t>
          </a:r>
        </a:p>
      </dgm:t>
    </dgm:pt>
    <dgm:pt modelId="{E90C35E4-A863-1048-A9F6-35EB5C8AA187}" type="parTrans" cxnId="{32A353A6-7587-D54C-A638-8FBC6606F4BC}">
      <dgm:prSet/>
      <dgm:spPr/>
      <dgm:t>
        <a:bodyPr/>
        <a:lstStyle/>
        <a:p>
          <a:endParaRPr lang="en-US"/>
        </a:p>
      </dgm:t>
    </dgm:pt>
    <dgm:pt modelId="{24EAB67E-EF69-C44B-8D6D-BF86E1C4AD9C}" type="sibTrans" cxnId="{32A353A6-7587-D54C-A638-8FBC6606F4BC}">
      <dgm:prSet/>
      <dgm:spPr>
        <a:ln>
          <a:solidFill>
            <a:srgbClr val="0070C0"/>
          </a:solidFill>
        </a:ln>
      </dgm:spPr>
      <dgm:t>
        <a:bodyPr/>
        <a:lstStyle/>
        <a:p>
          <a:endParaRPr lang="en-US"/>
        </a:p>
      </dgm:t>
    </dgm:pt>
    <dgm:pt modelId="{8996D580-ED77-B84D-A723-06512AA8D485}">
      <dgm:prSet phldrT="[Text]"/>
      <dgm:spPr>
        <a:ln>
          <a:solidFill>
            <a:srgbClr val="0070C0"/>
          </a:solidFill>
        </a:ln>
      </dgm:spPr>
      <dgm:t>
        <a:bodyPr/>
        <a:lstStyle/>
        <a:p>
          <a:r>
            <a:rPr lang="en-US" dirty="0"/>
            <a:t>Customer PRs to </a:t>
          </a:r>
          <a:r>
            <a:rPr lang="en-US" dirty="0" err="1"/>
            <a:t>Github</a:t>
          </a:r>
          <a:endParaRPr lang="en-US" dirty="0"/>
        </a:p>
      </dgm:t>
    </dgm:pt>
    <dgm:pt modelId="{FBAE0E52-396C-E849-9C50-8964413F6187}" type="parTrans" cxnId="{940E8D40-6058-4D41-89E0-CC2A0C4FF52B}">
      <dgm:prSet/>
      <dgm:spPr/>
      <dgm:t>
        <a:bodyPr/>
        <a:lstStyle/>
        <a:p>
          <a:endParaRPr lang="en-US"/>
        </a:p>
      </dgm:t>
    </dgm:pt>
    <dgm:pt modelId="{F3D736B4-9383-8A4B-9D4C-EA54B1BD209C}" type="sibTrans" cxnId="{940E8D40-6058-4D41-89E0-CC2A0C4FF52B}">
      <dgm:prSet/>
      <dgm:spPr>
        <a:ln>
          <a:solidFill>
            <a:srgbClr val="0070C0"/>
          </a:solidFill>
        </a:ln>
      </dgm:spPr>
      <dgm:t>
        <a:bodyPr/>
        <a:lstStyle/>
        <a:p>
          <a:endParaRPr lang="en-US"/>
        </a:p>
      </dgm:t>
    </dgm:pt>
    <dgm:pt modelId="{E7DB0D9A-8094-4446-AD36-4E5C7F8A157A}">
      <dgm:prSet phldrT="[Text]"/>
      <dgm:spPr>
        <a:ln>
          <a:solidFill>
            <a:srgbClr val="0070C0"/>
          </a:solidFill>
        </a:ln>
      </dgm:spPr>
      <dgm:t>
        <a:bodyPr/>
        <a:lstStyle/>
        <a:p>
          <a:r>
            <a:rPr lang="en-US" dirty="0"/>
            <a:t>Self-Service Bot Processes PRs </a:t>
          </a:r>
        </a:p>
      </dgm:t>
    </dgm:pt>
    <dgm:pt modelId="{181FA7FA-37E5-6F4A-B6FB-8D0D9365311B}" type="parTrans" cxnId="{E38B7E01-2A50-B24A-925D-0D3D6A55D230}">
      <dgm:prSet/>
      <dgm:spPr/>
      <dgm:t>
        <a:bodyPr/>
        <a:lstStyle/>
        <a:p>
          <a:endParaRPr lang="en-US"/>
        </a:p>
      </dgm:t>
    </dgm:pt>
    <dgm:pt modelId="{85E5E6E9-5BBC-2040-A65D-D116B13454B9}" type="sibTrans" cxnId="{E38B7E01-2A50-B24A-925D-0D3D6A55D230}">
      <dgm:prSet/>
      <dgm:spPr>
        <a:ln>
          <a:solidFill>
            <a:srgbClr val="0070C0"/>
          </a:solidFill>
        </a:ln>
      </dgm:spPr>
      <dgm:t>
        <a:bodyPr/>
        <a:lstStyle/>
        <a:p>
          <a:endParaRPr lang="en-US"/>
        </a:p>
      </dgm:t>
    </dgm:pt>
    <dgm:pt modelId="{407F4CDB-10DD-E94B-A994-84BE11CD64B3}">
      <dgm:prSet phldrT="[Text]"/>
      <dgm:spPr>
        <a:ln>
          <a:solidFill>
            <a:srgbClr val="0070C0"/>
          </a:solidFill>
        </a:ln>
      </dgm:spPr>
      <dgm:t>
        <a:bodyPr/>
        <a:lstStyle/>
        <a:p>
          <a:r>
            <a:rPr lang="en-US" dirty="0"/>
            <a:t>Bot Feedback to Customers on PRs</a:t>
          </a:r>
        </a:p>
      </dgm:t>
    </dgm:pt>
    <dgm:pt modelId="{2A686404-FE7F-7E49-8773-886C5A97C355}" type="parTrans" cxnId="{E970A613-13FC-7E41-AB98-BA9D0A53524B}">
      <dgm:prSet/>
      <dgm:spPr/>
      <dgm:t>
        <a:bodyPr/>
        <a:lstStyle/>
        <a:p>
          <a:endParaRPr lang="en-US"/>
        </a:p>
      </dgm:t>
    </dgm:pt>
    <dgm:pt modelId="{8D899407-931B-D549-91C0-F2AFD26BE4C1}" type="sibTrans" cxnId="{E970A613-13FC-7E41-AB98-BA9D0A53524B}">
      <dgm:prSet/>
      <dgm:spPr>
        <a:ln>
          <a:solidFill>
            <a:srgbClr val="0070C0"/>
          </a:solidFill>
        </a:ln>
      </dgm:spPr>
      <dgm:t>
        <a:bodyPr/>
        <a:lstStyle/>
        <a:p>
          <a:endParaRPr lang="en-US"/>
        </a:p>
      </dgm:t>
    </dgm:pt>
    <dgm:pt modelId="{AD14D803-E426-804C-B4EF-2C41712D7447}">
      <dgm:prSet phldrT="[Text]"/>
      <dgm:spPr>
        <a:ln>
          <a:solidFill>
            <a:srgbClr val="0070C0"/>
          </a:solidFill>
        </a:ln>
      </dgm:spPr>
      <dgm:t>
        <a:bodyPr/>
        <a:lstStyle/>
        <a:p>
          <a:r>
            <a:rPr lang="en-US" dirty="0"/>
            <a:t>Customer PRs adjustments if necessary</a:t>
          </a:r>
        </a:p>
      </dgm:t>
    </dgm:pt>
    <dgm:pt modelId="{494F54FB-0B37-A948-B2FD-31F6C0A44883}" type="parTrans" cxnId="{A005F9E2-6521-0843-8E77-A252A728D4E2}">
      <dgm:prSet/>
      <dgm:spPr/>
      <dgm:t>
        <a:bodyPr/>
        <a:lstStyle/>
        <a:p>
          <a:endParaRPr lang="en-US"/>
        </a:p>
      </dgm:t>
    </dgm:pt>
    <dgm:pt modelId="{397C297E-67BF-6245-8093-C0BD20C8B6B3}" type="sibTrans" cxnId="{A005F9E2-6521-0843-8E77-A252A728D4E2}">
      <dgm:prSet/>
      <dgm:spPr>
        <a:ln>
          <a:solidFill>
            <a:srgbClr val="0070C0"/>
          </a:solidFill>
        </a:ln>
      </dgm:spPr>
      <dgm:t>
        <a:bodyPr/>
        <a:lstStyle/>
        <a:p>
          <a:endParaRPr lang="en-US"/>
        </a:p>
      </dgm:t>
    </dgm:pt>
    <dgm:pt modelId="{23012C15-A9D2-1841-89E3-166ADFF96A79}" type="pres">
      <dgm:prSet presAssocID="{E14D190E-0F88-B845-822D-24F084E552B6}" presName="cycle" presStyleCnt="0">
        <dgm:presLayoutVars>
          <dgm:dir/>
          <dgm:resizeHandles val="exact"/>
        </dgm:presLayoutVars>
      </dgm:prSet>
      <dgm:spPr/>
    </dgm:pt>
    <dgm:pt modelId="{3E26A736-3D2C-2041-BCBD-868F82E9300C}" type="pres">
      <dgm:prSet presAssocID="{A20D3EEE-1DB3-4548-BA30-C999606A7077}" presName="node" presStyleLbl="node1" presStyleIdx="0" presStyleCnt="5" custRadScaleRad="99628" custRadScaleInc="-1040">
        <dgm:presLayoutVars>
          <dgm:bulletEnabled val="1"/>
        </dgm:presLayoutVars>
      </dgm:prSet>
      <dgm:spPr/>
    </dgm:pt>
    <dgm:pt modelId="{D3F6B0E7-0FE9-B244-9F2D-211EDEB93EA6}" type="pres">
      <dgm:prSet presAssocID="{24EAB67E-EF69-C44B-8D6D-BF86E1C4AD9C}" presName="sibTrans" presStyleLbl="sibTrans2D1" presStyleIdx="0" presStyleCnt="5"/>
      <dgm:spPr/>
    </dgm:pt>
    <dgm:pt modelId="{40743CD2-D30C-2A4C-AAC9-413B108E25AB}" type="pres">
      <dgm:prSet presAssocID="{24EAB67E-EF69-C44B-8D6D-BF86E1C4AD9C}" presName="connectorText" presStyleLbl="sibTrans2D1" presStyleIdx="0" presStyleCnt="5"/>
      <dgm:spPr/>
    </dgm:pt>
    <dgm:pt modelId="{F93692F2-06A7-B04E-AA76-969B427B7D11}" type="pres">
      <dgm:prSet presAssocID="{8996D580-ED77-B84D-A723-06512AA8D485}" presName="node" presStyleLbl="node1" presStyleIdx="1" presStyleCnt="5">
        <dgm:presLayoutVars>
          <dgm:bulletEnabled val="1"/>
        </dgm:presLayoutVars>
      </dgm:prSet>
      <dgm:spPr/>
    </dgm:pt>
    <dgm:pt modelId="{EEED19DA-B1BE-CF47-9512-6C42125BBB1F}" type="pres">
      <dgm:prSet presAssocID="{F3D736B4-9383-8A4B-9D4C-EA54B1BD209C}" presName="sibTrans" presStyleLbl="sibTrans2D1" presStyleIdx="1" presStyleCnt="5"/>
      <dgm:spPr/>
    </dgm:pt>
    <dgm:pt modelId="{9BF23A98-5AB4-B242-A6BC-36216E0D0EDE}" type="pres">
      <dgm:prSet presAssocID="{F3D736B4-9383-8A4B-9D4C-EA54B1BD209C}" presName="connectorText" presStyleLbl="sibTrans2D1" presStyleIdx="1" presStyleCnt="5"/>
      <dgm:spPr/>
    </dgm:pt>
    <dgm:pt modelId="{395769DE-C4F0-E249-A486-69CBAD577BE1}" type="pres">
      <dgm:prSet presAssocID="{E7DB0D9A-8094-4446-AD36-4E5C7F8A157A}" presName="node" presStyleLbl="node1" presStyleIdx="2" presStyleCnt="5">
        <dgm:presLayoutVars>
          <dgm:bulletEnabled val="1"/>
        </dgm:presLayoutVars>
      </dgm:prSet>
      <dgm:spPr/>
    </dgm:pt>
    <dgm:pt modelId="{D5077618-2EA9-6D42-9AF7-D66F425EF867}" type="pres">
      <dgm:prSet presAssocID="{85E5E6E9-5BBC-2040-A65D-D116B13454B9}" presName="sibTrans" presStyleLbl="sibTrans2D1" presStyleIdx="2" presStyleCnt="5"/>
      <dgm:spPr/>
    </dgm:pt>
    <dgm:pt modelId="{C8D3EF97-5F23-B847-B9E7-767A8B3A3DBE}" type="pres">
      <dgm:prSet presAssocID="{85E5E6E9-5BBC-2040-A65D-D116B13454B9}" presName="connectorText" presStyleLbl="sibTrans2D1" presStyleIdx="2" presStyleCnt="5"/>
      <dgm:spPr/>
    </dgm:pt>
    <dgm:pt modelId="{41AD9E6E-B703-E143-A138-F3DBF594445F}" type="pres">
      <dgm:prSet presAssocID="{407F4CDB-10DD-E94B-A994-84BE11CD64B3}" presName="node" presStyleLbl="node1" presStyleIdx="3" presStyleCnt="5">
        <dgm:presLayoutVars>
          <dgm:bulletEnabled val="1"/>
        </dgm:presLayoutVars>
      </dgm:prSet>
      <dgm:spPr/>
    </dgm:pt>
    <dgm:pt modelId="{939BB49A-A2B8-C64E-9030-4E97C0452F6E}" type="pres">
      <dgm:prSet presAssocID="{8D899407-931B-D549-91C0-F2AFD26BE4C1}" presName="sibTrans" presStyleLbl="sibTrans2D1" presStyleIdx="3" presStyleCnt="5"/>
      <dgm:spPr/>
    </dgm:pt>
    <dgm:pt modelId="{BE654046-94CE-C342-9BE4-8479393B6ED9}" type="pres">
      <dgm:prSet presAssocID="{8D899407-931B-D549-91C0-F2AFD26BE4C1}" presName="connectorText" presStyleLbl="sibTrans2D1" presStyleIdx="3" presStyleCnt="5"/>
      <dgm:spPr/>
    </dgm:pt>
    <dgm:pt modelId="{098DBDA3-C2F1-794F-A783-2811C3AB3FA5}" type="pres">
      <dgm:prSet presAssocID="{AD14D803-E426-804C-B4EF-2C41712D7447}" presName="node" presStyleLbl="node1" presStyleIdx="4" presStyleCnt="5">
        <dgm:presLayoutVars>
          <dgm:bulletEnabled val="1"/>
        </dgm:presLayoutVars>
      </dgm:prSet>
      <dgm:spPr/>
    </dgm:pt>
    <dgm:pt modelId="{E5C1DCD9-CC0A-9D40-9FD5-B044C96EBC6C}" type="pres">
      <dgm:prSet presAssocID="{397C297E-67BF-6245-8093-C0BD20C8B6B3}" presName="sibTrans" presStyleLbl="sibTrans2D1" presStyleIdx="4" presStyleCnt="5"/>
      <dgm:spPr/>
    </dgm:pt>
    <dgm:pt modelId="{20E536D2-6DDA-1A41-A29E-4F6B7A397C13}" type="pres">
      <dgm:prSet presAssocID="{397C297E-67BF-6245-8093-C0BD20C8B6B3}" presName="connectorText" presStyleLbl="sibTrans2D1" presStyleIdx="4" presStyleCnt="5"/>
      <dgm:spPr/>
    </dgm:pt>
  </dgm:ptLst>
  <dgm:cxnLst>
    <dgm:cxn modelId="{E38B7E01-2A50-B24A-925D-0D3D6A55D230}" srcId="{E14D190E-0F88-B845-822D-24F084E552B6}" destId="{E7DB0D9A-8094-4446-AD36-4E5C7F8A157A}" srcOrd="2" destOrd="0" parTransId="{181FA7FA-37E5-6F4A-B6FB-8D0D9365311B}" sibTransId="{85E5E6E9-5BBC-2040-A65D-D116B13454B9}"/>
    <dgm:cxn modelId="{E970A613-13FC-7E41-AB98-BA9D0A53524B}" srcId="{E14D190E-0F88-B845-822D-24F084E552B6}" destId="{407F4CDB-10DD-E94B-A994-84BE11CD64B3}" srcOrd="3" destOrd="0" parTransId="{2A686404-FE7F-7E49-8773-886C5A97C355}" sibTransId="{8D899407-931B-D549-91C0-F2AFD26BE4C1}"/>
    <dgm:cxn modelId="{7A94D73F-FCAB-284F-9C1B-B647BF46BE4F}" type="presOf" srcId="{24EAB67E-EF69-C44B-8D6D-BF86E1C4AD9C}" destId="{40743CD2-D30C-2A4C-AAC9-413B108E25AB}" srcOrd="1" destOrd="0" presId="urn:microsoft.com/office/officeart/2005/8/layout/cycle2"/>
    <dgm:cxn modelId="{940E8D40-6058-4D41-89E0-CC2A0C4FF52B}" srcId="{E14D190E-0F88-B845-822D-24F084E552B6}" destId="{8996D580-ED77-B84D-A723-06512AA8D485}" srcOrd="1" destOrd="0" parTransId="{FBAE0E52-396C-E849-9C50-8964413F6187}" sibTransId="{F3D736B4-9383-8A4B-9D4C-EA54B1BD209C}"/>
    <dgm:cxn modelId="{F7E35E42-79C9-8049-97A8-8459F744D0A2}" type="presOf" srcId="{397C297E-67BF-6245-8093-C0BD20C8B6B3}" destId="{E5C1DCD9-CC0A-9D40-9FD5-B044C96EBC6C}" srcOrd="0" destOrd="0" presId="urn:microsoft.com/office/officeart/2005/8/layout/cycle2"/>
    <dgm:cxn modelId="{1C3B4F54-031F-0740-829F-52B875555ECC}" type="presOf" srcId="{24EAB67E-EF69-C44B-8D6D-BF86E1C4AD9C}" destId="{D3F6B0E7-0FE9-B244-9F2D-211EDEB93EA6}" srcOrd="0" destOrd="0" presId="urn:microsoft.com/office/officeart/2005/8/layout/cycle2"/>
    <dgm:cxn modelId="{06BC195A-FAE9-AE4C-A123-B212B7A7AC8B}" type="presOf" srcId="{397C297E-67BF-6245-8093-C0BD20C8B6B3}" destId="{20E536D2-6DDA-1A41-A29E-4F6B7A397C13}" srcOrd="1" destOrd="0" presId="urn:microsoft.com/office/officeart/2005/8/layout/cycle2"/>
    <dgm:cxn modelId="{4D0B3067-A670-1A42-B919-C78EC807A8E3}" type="presOf" srcId="{85E5E6E9-5BBC-2040-A65D-D116B13454B9}" destId="{D5077618-2EA9-6D42-9AF7-D66F425EF867}" srcOrd="0" destOrd="0" presId="urn:microsoft.com/office/officeart/2005/8/layout/cycle2"/>
    <dgm:cxn modelId="{8260D276-E997-4848-8B15-F3C1BB1DBBDA}" type="presOf" srcId="{F3D736B4-9383-8A4B-9D4C-EA54B1BD209C}" destId="{9BF23A98-5AB4-B242-A6BC-36216E0D0EDE}" srcOrd="1" destOrd="0" presId="urn:microsoft.com/office/officeart/2005/8/layout/cycle2"/>
    <dgm:cxn modelId="{4A9D998D-E057-9646-A7EE-C0C74A7CA7C3}" type="presOf" srcId="{AD14D803-E426-804C-B4EF-2C41712D7447}" destId="{098DBDA3-C2F1-794F-A783-2811C3AB3FA5}" srcOrd="0" destOrd="0" presId="urn:microsoft.com/office/officeart/2005/8/layout/cycle2"/>
    <dgm:cxn modelId="{5C7C519C-2552-5A4E-89FC-DA33CDB2F6DF}" type="presOf" srcId="{A20D3EEE-1DB3-4548-BA30-C999606A7077}" destId="{3E26A736-3D2C-2041-BCBD-868F82E9300C}" srcOrd="0" destOrd="0" presId="urn:microsoft.com/office/officeart/2005/8/layout/cycle2"/>
    <dgm:cxn modelId="{32A353A6-7587-D54C-A638-8FBC6606F4BC}" srcId="{E14D190E-0F88-B845-822D-24F084E552B6}" destId="{A20D3EEE-1DB3-4548-BA30-C999606A7077}" srcOrd="0" destOrd="0" parTransId="{E90C35E4-A863-1048-A9F6-35EB5C8AA187}" sibTransId="{24EAB67E-EF69-C44B-8D6D-BF86E1C4AD9C}"/>
    <dgm:cxn modelId="{F406C8A6-B9D1-AC4D-BD9F-A8639215EAAF}" type="presOf" srcId="{85E5E6E9-5BBC-2040-A65D-D116B13454B9}" destId="{C8D3EF97-5F23-B847-B9E7-767A8B3A3DBE}" srcOrd="1" destOrd="0" presId="urn:microsoft.com/office/officeart/2005/8/layout/cycle2"/>
    <dgm:cxn modelId="{C4E4BFBF-AEE8-164F-A72A-6F30DF263ECC}" type="presOf" srcId="{8996D580-ED77-B84D-A723-06512AA8D485}" destId="{F93692F2-06A7-B04E-AA76-969B427B7D11}" srcOrd="0" destOrd="0" presId="urn:microsoft.com/office/officeart/2005/8/layout/cycle2"/>
    <dgm:cxn modelId="{C1754DC5-984D-F44C-B6A6-E444E38041EC}" type="presOf" srcId="{E14D190E-0F88-B845-822D-24F084E552B6}" destId="{23012C15-A9D2-1841-89E3-166ADFF96A79}" srcOrd="0" destOrd="0" presId="urn:microsoft.com/office/officeart/2005/8/layout/cycle2"/>
    <dgm:cxn modelId="{C14A36C6-9B66-914E-8C76-E504BF0E90FA}" type="presOf" srcId="{8D899407-931B-D549-91C0-F2AFD26BE4C1}" destId="{BE654046-94CE-C342-9BE4-8479393B6ED9}" srcOrd="1" destOrd="0" presId="urn:microsoft.com/office/officeart/2005/8/layout/cycle2"/>
    <dgm:cxn modelId="{235AD7C7-D26A-924B-8601-593A20680875}" type="presOf" srcId="{F3D736B4-9383-8A4B-9D4C-EA54B1BD209C}" destId="{EEED19DA-B1BE-CF47-9512-6C42125BBB1F}" srcOrd="0" destOrd="0" presId="urn:microsoft.com/office/officeart/2005/8/layout/cycle2"/>
    <dgm:cxn modelId="{E55F0AD2-2390-3C42-85E2-39D6D2BF4CE9}" type="presOf" srcId="{8D899407-931B-D549-91C0-F2AFD26BE4C1}" destId="{939BB49A-A2B8-C64E-9030-4E97C0452F6E}" srcOrd="0" destOrd="0" presId="urn:microsoft.com/office/officeart/2005/8/layout/cycle2"/>
    <dgm:cxn modelId="{AB6129E2-2940-7E49-A6FF-3AE10843BFB5}" type="presOf" srcId="{E7DB0D9A-8094-4446-AD36-4E5C7F8A157A}" destId="{395769DE-C4F0-E249-A486-69CBAD577BE1}" srcOrd="0" destOrd="0" presId="urn:microsoft.com/office/officeart/2005/8/layout/cycle2"/>
    <dgm:cxn modelId="{0F1936E2-85D3-9F4D-8538-54090B1F6551}" type="presOf" srcId="{407F4CDB-10DD-E94B-A994-84BE11CD64B3}" destId="{41AD9E6E-B703-E143-A138-F3DBF594445F}" srcOrd="0" destOrd="0" presId="urn:microsoft.com/office/officeart/2005/8/layout/cycle2"/>
    <dgm:cxn modelId="{A005F9E2-6521-0843-8E77-A252A728D4E2}" srcId="{E14D190E-0F88-B845-822D-24F084E552B6}" destId="{AD14D803-E426-804C-B4EF-2C41712D7447}" srcOrd="4" destOrd="0" parTransId="{494F54FB-0B37-A948-B2FD-31F6C0A44883}" sibTransId="{397C297E-67BF-6245-8093-C0BD20C8B6B3}"/>
    <dgm:cxn modelId="{EA227A73-E602-FE44-B97D-09D4B0D35C13}" type="presParOf" srcId="{23012C15-A9D2-1841-89E3-166ADFF96A79}" destId="{3E26A736-3D2C-2041-BCBD-868F82E9300C}" srcOrd="0" destOrd="0" presId="urn:microsoft.com/office/officeart/2005/8/layout/cycle2"/>
    <dgm:cxn modelId="{BCF4ABF5-D21E-C94F-B2A3-30D0C3458A8E}" type="presParOf" srcId="{23012C15-A9D2-1841-89E3-166ADFF96A79}" destId="{D3F6B0E7-0FE9-B244-9F2D-211EDEB93EA6}" srcOrd="1" destOrd="0" presId="urn:microsoft.com/office/officeart/2005/8/layout/cycle2"/>
    <dgm:cxn modelId="{C74AA726-517E-CE46-9DAF-C19754D3BBEC}" type="presParOf" srcId="{D3F6B0E7-0FE9-B244-9F2D-211EDEB93EA6}" destId="{40743CD2-D30C-2A4C-AAC9-413B108E25AB}" srcOrd="0" destOrd="0" presId="urn:microsoft.com/office/officeart/2005/8/layout/cycle2"/>
    <dgm:cxn modelId="{222049A4-F1C7-0749-866E-B9281BA1F20B}" type="presParOf" srcId="{23012C15-A9D2-1841-89E3-166ADFF96A79}" destId="{F93692F2-06A7-B04E-AA76-969B427B7D11}" srcOrd="2" destOrd="0" presId="urn:microsoft.com/office/officeart/2005/8/layout/cycle2"/>
    <dgm:cxn modelId="{ECBEC946-2476-2E44-B996-F00410CED756}" type="presParOf" srcId="{23012C15-A9D2-1841-89E3-166ADFF96A79}" destId="{EEED19DA-B1BE-CF47-9512-6C42125BBB1F}" srcOrd="3" destOrd="0" presId="urn:microsoft.com/office/officeart/2005/8/layout/cycle2"/>
    <dgm:cxn modelId="{B1CBFAA0-6EF4-1047-9075-9EEA5BF57056}" type="presParOf" srcId="{EEED19DA-B1BE-CF47-9512-6C42125BBB1F}" destId="{9BF23A98-5AB4-B242-A6BC-36216E0D0EDE}" srcOrd="0" destOrd="0" presId="urn:microsoft.com/office/officeart/2005/8/layout/cycle2"/>
    <dgm:cxn modelId="{C59CB626-7CD1-EB4C-9D82-78B2E5A153CB}" type="presParOf" srcId="{23012C15-A9D2-1841-89E3-166ADFF96A79}" destId="{395769DE-C4F0-E249-A486-69CBAD577BE1}" srcOrd="4" destOrd="0" presId="urn:microsoft.com/office/officeart/2005/8/layout/cycle2"/>
    <dgm:cxn modelId="{E8210A9A-9D23-AD42-927D-EB29FB8C6CA2}" type="presParOf" srcId="{23012C15-A9D2-1841-89E3-166ADFF96A79}" destId="{D5077618-2EA9-6D42-9AF7-D66F425EF867}" srcOrd="5" destOrd="0" presId="urn:microsoft.com/office/officeart/2005/8/layout/cycle2"/>
    <dgm:cxn modelId="{81FD8691-2100-E246-AFCF-FDD6F07DC043}" type="presParOf" srcId="{D5077618-2EA9-6D42-9AF7-D66F425EF867}" destId="{C8D3EF97-5F23-B847-B9E7-767A8B3A3DBE}" srcOrd="0" destOrd="0" presId="urn:microsoft.com/office/officeart/2005/8/layout/cycle2"/>
    <dgm:cxn modelId="{11BECB10-3BE9-9442-9BE8-93B589EBE38D}" type="presParOf" srcId="{23012C15-A9D2-1841-89E3-166ADFF96A79}" destId="{41AD9E6E-B703-E143-A138-F3DBF594445F}" srcOrd="6" destOrd="0" presId="urn:microsoft.com/office/officeart/2005/8/layout/cycle2"/>
    <dgm:cxn modelId="{E46208F1-6197-DD49-9F4A-BCDD31601942}" type="presParOf" srcId="{23012C15-A9D2-1841-89E3-166ADFF96A79}" destId="{939BB49A-A2B8-C64E-9030-4E97C0452F6E}" srcOrd="7" destOrd="0" presId="urn:microsoft.com/office/officeart/2005/8/layout/cycle2"/>
    <dgm:cxn modelId="{4F8103E9-EA0C-514A-8F54-2DCE801AC94E}" type="presParOf" srcId="{939BB49A-A2B8-C64E-9030-4E97C0452F6E}" destId="{BE654046-94CE-C342-9BE4-8479393B6ED9}" srcOrd="0" destOrd="0" presId="urn:microsoft.com/office/officeart/2005/8/layout/cycle2"/>
    <dgm:cxn modelId="{7A12F4F1-8840-B14D-A217-88010118554A}" type="presParOf" srcId="{23012C15-A9D2-1841-89E3-166ADFF96A79}" destId="{098DBDA3-C2F1-794F-A783-2811C3AB3FA5}" srcOrd="8" destOrd="0" presId="urn:microsoft.com/office/officeart/2005/8/layout/cycle2"/>
    <dgm:cxn modelId="{3EB4B517-976E-1941-8A62-899FFDBFE448}" type="presParOf" srcId="{23012C15-A9D2-1841-89E3-166ADFF96A79}" destId="{E5C1DCD9-CC0A-9D40-9FD5-B044C96EBC6C}" srcOrd="9" destOrd="0" presId="urn:microsoft.com/office/officeart/2005/8/layout/cycle2"/>
    <dgm:cxn modelId="{ECF6B04D-6CF8-DE48-9579-A757A712A9F7}" type="presParOf" srcId="{E5C1DCD9-CC0A-9D40-9FD5-B044C96EBC6C}" destId="{20E536D2-6DDA-1A41-A29E-4F6B7A397C1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6A736-3D2C-2041-BCBD-868F82E9300C}">
      <dsp:nvSpPr>
        <dsp:cNvPr id="0" name=""/>
        <dsp:cNvSpPr/>
      </dsp:nvSpPr>
      <dsp:spPr>
        <a:xfrm>
          <a:off x="2367513" y="6686"/>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Customer reads docs</a:t>
          </a:r>
        </a:p>
      </dsp:txBody>
      <dsp:txXfrm>
        <a:off x="2538881" y="178054"/>
        <a:ext cx="827441" cy="827441"/>
      </dsp:txXfrm>
    </dsp:sp>
    <dsp:sp modelId="{D3F6B0E7-0FE9-B244-9F2D-211EDEB93EA6}">
      <dsp:nvSpPr>
        <dsp:cNvPr id="0" name=""/>
        <dsp:cNvSpPr/>
      </dsp:nvSpPr>
      <dsp:spPr>
        <a:xfrm rot="2140011">
          <a:off x="3504177" y="902549"/>
          <a:ext cx="313163"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512988" y="954147"/>
        <a:ext cx="219214" cy="236961"/>
      </dsp:txXfrm>
    </dsp:sp>
    <dsp:sp modelId="{F93692F2-06A7-B04E-AA76-969B427B7D11}">
      <dsp:nvSpPr>
        <dsp:cNvPr id="0" name=""/>
        <dsp:cNvSpPr/>
      </dsp:nvSpPr>
      <dsp:spPr>
        <a:xfrm>
          <a:off x="3798228" y="1033505"/>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Customer PRs to </a:t>
          </a:r>
          <a:r>
            <a:rPr lang="en-US" sz="1100" kern="1200" dirty="0" err="1"/>
            <a:t>Github</a:t>
          </a:r>
          <a:endParaRPr lang="en-US" sz="1100" kern="1200" dirty="0"/>
        </a:p>
      </dsp:txBody>
      <dsp:txXfrm>
        <a:off x="3969596" y="1204873"/>
        <a:ext cx="827441" cy="827441"/>
      </dsp:txXfrm>
    </dsp:sp>
    <dsp:sp modelId="{EEED19DA-B1BE-CF47-9512-6C42125BBB1F}">
      <dsp:nvSpPr>
        <dsp:cNvPr id="0" name=""/>
        <dsp:cNvSpPr/>
      </dsp:nvSpPr>
      <dsp:spPr>
        <a:xfrm rot="6480000">
          <a:off x="3959291" y="2247999"/>
          <a:ext cx="310718"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020301" y="2282660"/>
        <a:ext cx="217503" cy="236961"/>
      </dsp:txXfrm>
    </dsp:sp>
    <dsp:sp modelId="{395769DE-C4F0-E249-A486-69CBAD577BE1}">
      <dsp:nvSpPr>
        <dsp:cNvPr id="0" name=""/>
        <dsp:cNvSpPr/>
      </dsp:nvSpPr>
      <dsp:spPr>
        <a:xfrm>
          <a:off x="3255459" y="2703977"/>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Self-Service Bot Processes PRs </a:t>
          </a:r>
        </a:p>
      </dsp:txBody>
      <dsp:txXfrm>
        <a:off x="3426827" y="2875345"/>
        <a:ext cx="827441" cy="827441"/>
      </dsp:txXfrm>
    </dsp:sp>
    <dsp:sp modelId="{D5077618-2EA9-6D42-9AF7-D66F425EF867}">
      <dsp:nvSpPr>
        <dsp:cNvPr id="0" name=""/>
        <dsp:cNvSpPr/>
      </dsp:nvSpPr>
      <dsp:spPr>
        <a:xfrm rot="10800000">
          <a:off x="2815763" y="3091599"/>
          <a:ext cx="310718"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908978" y="3170586"/>
        <a:ext cx="217503" cy="236961"/>
      </dsp:txXfrm>
    </dsp:sp>
    <dsp:sp modelId="{41AD9E6E-B703-E143-A138-F3DBF594445F}">
      <dsp:nvSpPr>
        <dsp:cNvPr id="0" name=""/>
        <dsp:cNvSpPr/>
      </dsp:nvSpPr>
      <dsp:spPr>
        <a:xfrm>
          <a:off x="1499020" y="2703977"/>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Bot Feedback to Customers on PRs</a:t>
          </a:r>
        </a:p>
      </dsp:txBody>
      <dsp:txXfrm>
        <a:off x="1670388" y="2875345"/>
        <a:ext cx="827441" cy="827441"/>
      </dsp:txXfrm>
    </dsp:sp>
    <dsp:sp modelId="{939BB49A-A2B8-C64E-9030-4E97C0452F6E}">
      <dsp:nvSpPr>
        <dsp:cNvPr id="0" name=""/>
        <dsp:cNvSpPr/>
      </dsp:nvSpPr>
      <dsp:spPr>
        <a:xfrm rot="15120000">
          <a:off x="1660083" y="2264726"/>
          <a:ext cx="310718"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721093" y="2388039"/>
        <a:ext cx="217503" cy="236961"/>
      </dsp:txXfrm>
    </dsp:sp>
    <dsp:sp modelId="{098DBDA3-C2F1-794F-A783-2811C3AB3FA5}">
      <dsp:nvSpPr>
        <dsp:cNvPr id="0" name=""/>
        <dsp:cNvSpPr/>
      </dsp:nvSpPr>
      <dsp:spPr>
        <a:xfrm>
          <a:off x="956251" y="1033505"/>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Customer PRs adjustments if necessary</a:t>
          </a:r>
        </a:p>
      </dsp:txBody>
      <dsp:txXfrm>
        <a:off x="1127619" y="1204873"/>
        <a:ext cx="827441" cy="827441"/>
      </dsp:txXfrm>
    </dsp:sp>
    <dsp:sp modelId="{E5C1DCD9-CC0A-9D40-9FD5-B044C96EBC6C}">
      <dsp:nvSpPr>
        <dsp:cNvPr id="0" name=""/>
        <dsp:cNvSpPr/>
      </dsp:nvSpPr>
      <dsp:spPr>
        <a:xfrm rot="19437646">
          <a:off x="2087592" y="912792"/>
          <a:ext cx="304806"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096342" y="1018678"/>
        <a:ext cx="213364" cy="23696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pload.wikimedia.org/wikipedia/commons/6/6b/General6545.gi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unitedhealthgroup.com/newsroom/media-library.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ixabay.com/photos/analytics-charts-traffic-marketing-925379/"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pixabay.com/illustrations/evolution-human-evolution-2780651/"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eograph.ie/photo/5107100"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commons.wikimedia.org/wiki/File:Warrington_town_hall.jpg"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pixabay.com/illustrations/road-travel-journey-asphalt-4258554/"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ixabay.com/photos/cyber-law-legal-internet-gavel-332837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pload.wikimedia.org/wikipedia/commons/6/6b/General6545.gi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1d6ecbac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1d6ecba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p>
          <a:p>
            <a:pPr marL="0" lvl="0" indent="0" algn="l" rtl="0">
              <a:spcBef>
                <a:spcPts val="0"/>
              </a:spcBef>
              <a:spcAft>
                <a:spcPts val="0"/>
              </a:spcAft>
              <a:buNone/>
            </a:pPr>
            <a:r>
              <a:rPr lang="en" dirty="0"/>
              <a:t>There is no Open Source without a Community.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J</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WIKI COMMONS IMAGE </a:t>
            </a:r>
            <a:r>
              <a:rPr lang="en-US" dirty="0">
                <a:hlinkClick r:id="rId3"/>
              </a:rPr>
              <a:t>https://upload.wikimedia.org/wikipedia/commons/6/6b/General6545.gif</a:t>
            </a:r>
            <a:endParaRPr lang="en-US" dirty="0"/>
          </a:p>
          <a:p>
            <a:pPr marL="158750" indent="0">
              <a:buNone/>
            </a:pPr>
            <a:endParaRPr lang="en-US" dirty="0"/>
          </a:p>
          <a:p>
            <a:pPr marL="158750" indent="0">
              <a:buNone/>
            </a:pPr>
            <a:endParaRPr lang="en-US" dirty="0"/>
          </a:p>
          <a:p>
            <a:pPr marL="158750" indent="0">
              <a:buNone/>
            </a:pPr>
            <a:r>
              <a:rPr lang="en-US" dirty="0"/>
              <a:t>In addition to our performance tunings, we wanted to ensure we provided a stable platform for UHG’s traffic. So before running Kong in production, we first engineered a robust high availability and DR architecture, with – then, basic monitoring and </a:t>
            </a:r>
            <a:r>
              <a:rPr lang="en-US" dirty="0" err="1"/>
              <a:t>alterting</a:t>
            </a:r>
            <a:r>
              <a:rPr lang="en-US" dirty="0"/>
              <a:t> integrations.</a:t>
            </a:r>
          </a:p>
          <a:p>
            <a:pPr marL="158750" indent="0">
              <a:buNone/>
            </a:pPr>
            <a:endParaRPr lang="en-US" dirty="0"/>
          </a:p>
          <a:p>
            <a:pPr marL="158750" indent="0">
              <a:buNone/>
            </a:pPr>
            <a:r>
              <a:rPr lang="en-US" dirty="0"/>
              <a:t>Nowadays, thanks in part to the experience we’ve gained, Kong at Optum has integrations with at least 10 separate monitoring and alerting systems, which give us outstanding visibility into the solution and it’s integrations. This leads me nicely into (change slide)</a:t>
            </a:r>
          </a:p>
        </p:txBody>
      </p:sp>
    </p:spTree>
    <p:extLst>
      <p:ext uri="{BB962C8B-B14F-4D97-AF65-F5344CB8AC3E}">
        <p14:creationId xmlns:p14="http://schemas.microsoft.com/office/powerpoint/2010/main" val="9346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When we announced that we had chosen to vet Kong, as our first candidate technology, we had a lot of questions from within the Company about supportability</a:t>
            </a:r>
          </a:p>
          <a:p>
            <a:pPr marL="0" lvl="0" indent="0" algn="l" rtl="0">
              <a:spcBef>
                <a:spcPts val="0"/>
              </a:spcBef>
              <a:spcAft>
                <a:spcPts val="0"/>
              </a:spcAft>
              <a:buNone/>
            </a:pPr>
            <a:r>
              <a:rPr lang="en-US" dirty="0"/>
              <a:t>What would we do in an emergency? </a:t>
            </a:r>
          </a:p>
          <a:p>
            <a:pPr marL="0" lvl="0" indent="0" algn="l" rtl="0">
              <a:spcBef>
                <a:spcPts val="0"/>
              </a:spcBef>
              <a:spcAft>
                <a:spcPts val="0"/>
              </a:spcAft>
              <a:buNone/>
            </a:pPr>
            <a:r>
              <a:rPr lang="en-US" dirty="0"/>
              <a:t>What if something didn’t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Effectively – “title” – .  Today, we’re going to try and answer that question from our own experience.</a:t>
            </a:r>
          </a:p>
          <a:p>
            <a:pPr marL="0" lvl="0" indent="0" algn="l" rtl="0">
              <a:spcBef>
                <a:spcPts val="0"/>
              </a:spcBef>
              <a:spcAft>
                <a:spcPts val="0"/>
              </a:spcAft>
              <a:buNone/>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And the first idea I’d like to bring up in this  context is that of cultivating internal experts.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get a sense for the value here, let’s think about how innovation happens. I happen to believe that innovation is a natural consequence of expertise + inspiration. </a:t>
            </a:r>
          </a:p>
          <a:p>
            <a:pPr marL="0" lvl="0" indent="0" algn="l" rtl="0">
              <a:spcBef>
                <a:spcPts val="0"/>
              </a:spcBef>
              <a:spcAft>
                <a:spcPts val="0"/>
              </a:spcAft>
              <a:buNone/>
            </a:pPr>
            <a:r>
              <a:rPr lang="en-US" dirty="0"/>
              <a:t>Inspiration is a bit tricky to pin down, so let’s narrow In on expertise and look at the source of expertise in both a closed-source and open-source model</a:t>
            </a:r>
          </a:p>
        </p:txBody>
      </p:sp>
    </p:spTree>
    <p:extLst>
      <p:ext uri="{BB962C8B-B14F-4D97-AF65-F5344CB8AC3E}">
        <p14:creationId xmlns:p14="http://schemas.microsoft.com/office/powerpoint/2010/main" val="229903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e338a3ec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e338a3ec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1166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171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e338a3ec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e338a3ece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Which brings me to our second idea -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This gets thrown around so often it’s understandable to consider it in the same vein as </a:t>
            </a:r>
            <a:r>
              <a:rPr lang="en-US" dirty="0" err="1"/>
              <a:t>somany</a:t>
            </a:r>
            <a:r>
              <a:rPr lang="en-US" dirty="0"/>
              <a:t> overused memes, but </a:t>
            </a:r>
            <a:r>
              <a:rPr lang="en-US" dirty="0" err="1"/>
              <a:t>truely</a:t>
            </a:r>
            <a:r>
              <a:rPr lang="en-US" dirty="0"/>
              <a:t> embracing this idea is absolutely necessary to benefit from the virtuous cycle of open-source. There’s no 50/50 here. To do Open Source right, you need to jump in head first.</a:t>
            </a:r>
          </a:p>
        </p:txBody>
      </p:sp>
    </p:spTree>
    <p:extLst>
      <p:ext uri="{BB962C8B-B14F-4D97-AF65-F5344CB8AC3E}">
        <p14:creationId xmlns:p14="http://schemas.microsoft.com/office/powerpoint/2010/main" val="2063850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1398858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1367441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284467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p>
          <a:p>
            <a:pPr marL="0" lvl="0" indent="0" algn="l" rtl="0">
              <a:spcBef>
                <a:spcPts val="0"/>
              </a:spcBef>
              <a:spcAft>
                <a:spcPts val="0"/>
              </a:spcAft>
              <a:buNone/>
            </a:pPr>
            <a:r>
              <a:rPr lang="en-US" dirty="0"/>
              <a:t>Need new pictures!</a:t>
            </a:r>
            <a:endParaRPr dirty="0"/>
          </a:p>
        </p:txBody>
      </p:sp>
    </p:spTree>
    <p:extLst>
      <p:ext uri="{BB962C8B-B14F-4D97-AF65-F5344CB8AC3E}">
        <p14:creationId xmlns:p14="http://schemas.microsoft.com/office/powerpoint/2010/main" val="818608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2540789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3800055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t>
            </a:r>
          </a:p>
        </p:txBody>
      </p:sp>
    </p:spTree>
    <p:extLst>
      <p:ext uri="{BB962C8B-B14F-4D97-AF65-F5344CB8AC3E}">
        <p14:creationId xmlns:p14="http://schemas.microsoft.com/office/powerpoint/2010/main" val="2025722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1147017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2432482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t>
            </a:r>
          </a:p>
        </p:txBody>
      </p:sp>
    </p:spTree>
    <p:extLst>
      <p:ext uri="{BB962C8B-B14F-4D97-AF65-F5344CB8AC3E}">
        <p14:creationId xmlns:p14="http://schemas.microsoft.com/office/powerpoint/2010/main" val="2778010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3565258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96989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3100487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467370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fbc4aa8e5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fbc4aa8e5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OPTUM LEGAL – PHOTO SOURCE: </a:t>
            </a:r>
            <a:r>
              <a:rPr lang="en-US" dirty="0">
                <a:hlinkClick r:id="rId3"/>
              </a:rPr>
              <a:t>https://www.unitedhealthgroup.com/newsroom/media-library.html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what's Optum? </a:t>
            </a:r>
          </a:p>
          <a:p>
            <a:pPr marL="0" lvl="0" indent="0" algn="l" rtl="0">
              <a:spcBef>
                <a:spcPts val="0"/>
              </a:spcBef>
              <a:spcAft>
                <a:spcPts val="0"/>
              </a:spcAft>
              <a:buNone/>
            </a:pPr>
            <a:r>
              <a:rPr lang="en-US" dirty="0"/>
              <a:t>Optum is a large healthcare services and technology company. It's part of </a:t>
            </a:r>
            <a:r>
              <a:rPr lang="en-US" dirty="0" err="1"/>
              <a:t>UnitedHealthgroup</a:t>
            </a:r>
            <a:r>
              <a:rPr lang="en-US" dirty="0"/>
              <a:t>, and one of it's important responsibilities is to provide much of the tech infra for this </a:t>
            </a:r>
            <a:r>
              <a:rPr lang="en-US" dirty="0" err="1"/>
              <a:t>Forture</a:t>
            </a:r>
            <a:r>
              <a:rPr lang="en-US" dirty="0"/>
              <a:t> 6 healthcare giant. And you can see it on the screen, just for a sense of scale, 300k employees, thousands of APIs, countless integrations with </a:t>
            </a:r>
            <a:r>
              <a:rPr lang="en-US" dirty="0" err="1"/>
              <a:t>varius</a:t>
            </a:r>
            <a:r>
              <a:rPr lang="en-US" dirty="0"/>
              <a:t> systems,  internally and externally. There's a lot a going 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76950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89777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t>
            </a:r>
          </a:p>
        </p:txBody>
      </p:sp>
    </p:spTree>
    <p:extLst>
      <p:ext uri="{BB962C8B-B14F-4D97-AF65-F5344CB8AC3E}">
        <p14:creationId xmlns:p14="http://schemas.microsoft.com/office/powerpoint/2010/main" val="1998941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736884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3559021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1985395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512686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1743686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1697882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3428318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e338a3ec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e338a3ec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https://pixabay.com/photos/analytics-charts-traffic-marketing-925379/</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So let's focus in on one particular space, and start talking about API Gateways.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[blah]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Low Supportability – Difficult and near impossible in some cases to create effective integrations with the solution – to do things like, enable </a:t>
            </a:r>
            <a:r>
              <a:rPr lang="en-US" dirty="0" err="1"/>
              <a:t>devops</a:t>
            </a:r>
            <a:endParaRPr lang="en-US" dirty="0"/>
          </a:p>
          <a:p>
            <a:pPr marL="0" lvl="0" indent="0" algn="l" rtl="0">
              <a:spcBef>
                <a:spcPts val="0"/>
              </a:spcBef>
              <a:spcAft>
                <a:spcPts val="0"/>
              </a:spcAft>
              <a:buNone/>
            </a:pPr>
            <a:r>
              <a:rPr lang="en-US" dirty="0"/>
              <a:t>High Operating Costs – which in this case means 3 things. 1 – the product itself was pricey, 2 – it was so resource intensive that it took a lot of infra to run, and third, due largely to the supportability issue – it required a very large operations team to maintain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Needless to say, we were interested in replacing the solution – but before I go there, I want to briefly address an important point that really shouldn’t go unsaid.</a:t>
            </a:r>
            <a:endParaRPr dirty="0"/>
          </a:p>
        </p:txBody>
      </p:sp>
    </p:spTree>
    <p:extLst>
      <p:ext uri="{BB962C8B-B14F-4D97-AF65-F5344CB8AC3E}">
        <p14:creationId xmlns:p14="http://schemas.microsoft.com/office/powerpoint/2010/main" val="1892899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a:p>
            <a:pPr marL="0" lvl="0" indent="0" algn="l" rtl="0">
              <a:spcBef>
                <a:spcPts val="0"/>
              </a:spcBef>
              <a:spcAft>
                <a:spcPts val="0"/>
              </a:spcAft>
              <a:buNone/>
            </a:pPr>
            <a:r>
              <a:rPr lang="en-US" dirty="0"/>
              <a:t>Now what I’d like to draw your attention to is the fact that this step occurs twice. </a:t>
            </a:r>
          </a:p>
          <a:p>
            <a:pPr marL="0" lvl="0" indent="0" algn="l" rtl="0">
              <a:spcBef>
                <a:spcPts val="0"/>
              </a:spcBef>
              <a:spcAft>
                <a:spcPts val="0"/>
              </a:spcAft>
              <a:buNone/>
            </a:pPr>
            <a:r>
              <a:rPr lang="en-US" dirty="0"/>
              <a:t>So, what exactly was it that changed between our first and second investigation such that the results differed so much? </a:t>
            </a:r>
          </a:p>
          <a:p>
            <a:pPr marL="0" lvl="0" indent="0" algn="l" rtl="0">
              <a:spcBef>
                <a:spcPts val="0"/>
              </a:spcBef>
              <a:spcAft>
                <a:spcPts val="0"/>
              </a:spcAft>
              <a:buNone/>
            </a:pPr>
            <a:r>
              <a:rPr lang="en-US" dirty="0"/>
              <a:t>Turns out, what changed for us, was the nature of the problem; it changed as a direct result of community participation, and feedback we received.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42835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p>
        </p:txBody>
      </p:sp>
    </p:spTree>
    <p:extLst>
      <p:ext uri="{BB962C8B-B14F-4D97-AF65-F5344CB8AC3E}">
        <p14:creationId xmlns:p14="http://schemas.microsoft.com/office/powerpoint/2010/main" val="2427619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4169148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3546935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893189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2623738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23044715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196093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3208836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414513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e338a3ec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e338a3ec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At that same time as we were coming to this realization over in the Gateway space, there was a larger movement going on throughout the enterprise regarding opensource.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thing I shouldn’t say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that was changing. There were voices from all across the enterprise, including and crucially, people in positions of power and influence saying “Hey, what could really do with these Opensource solutions if we started to really invest in this, and create </a:t>
            </a:r>
            <a:r>
              <a:rPr lang="en-US" dirty="0" err="1"/>
              <a:t>processis</a:t>
            </a:r>
            <a:r>
              <a:rPr lang="en-US" dirty="0"/>
              <a:t> which support this? What’s possible?”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as a result of that movement,  we ended up with selection criteria for a new gateway along these lines.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817379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3592639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2368679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672109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299765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Roboto Light"/>
                <a:ea typeface="Roboto Light"/>
                <a:cs typeface="Roboto Light"/>
                <a:sym typeface="Roboto Light"/>
              </a:rPr>
              <a:t>J</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Roboto Light"/>
                <a:ea typeface="Roboto Light"/>
                <a:cs typeface="Roboto Light"/>
                <a:sym typeface="Roboto Light"/>
              </a:rPr>
              <a:t>Turnaround time? 2 PRs Merged Same Day Delivered.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550588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Roboto Light"/>
                <a:ea typeface="Roboto Light"/>
                <a:cs typeface="Roboto Light"/>
                <a:sym typeface="Roboto Light"/>
              </a:rPr>
              <a:t>J</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Roboto Light"/>
                <a:ea typeface="Roboto Light"/>
                <a:cs typeface="Roboto Light"/>
                <a:sym typeface="Roboto Light"/>
              </a:rPr>
              <a:t>Turnaround time? 2 PRs Merged Same Day Delivered.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57954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p>
        </p:txBody>
      </p:sp>
    </p:spTree>
    <p:extLst>
      <p:ext uri="{BB962C8B-B14F-4D97-AF65-F5344CB8AC3E}">
        <p14:creationId xmlns:p14="http://schemas.microsoft.com/office/powerpoint/2010/main" val="3390414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a:t>
            </a:r>
          </a:p>
        </p:txBody>
      </p:sp>
    </p:spTree>
    <p:extLst>
      <p:ext uri="{BB962C8B-B14F-4D97-AF65-F5344CB8AC3E}">
        <p14:creationId xmlns:p14="http://schemas.microsoft.com/office/powerpoint/2010/main" val="4281051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e338a3ec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e338a3ec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J</a:t>
            </a:r>
          </a:p>
          <a:p>
            <a:pPr marL="0" lvl="0" indent="0" algn="l" rtl="0">
              <a:spcBef>
                <a:spcPts val="0"/>
              </a:spcBef>
              <a:spcAft>
                <a:spcPts val="0"/>
              </a:spcAft>
              <a:buNone/>
            </a:pPr>
            <a:r>
              <a:rPr lang="en-US" dirty="0">
                <a:hlinkClick r:id="rId3"/>
              </a:rPr>
              <a:t>https://pixabay.com/illustrations/evolution-human-evolution-2780651/</a:t>
            </a:r>
            <a:endParaRPr lang="en-US" dirty="0"/>
          </a:p>
          <a:p>
            <a:pPr marL="158750" indent="0">
              <a:buNone/>
            </a:pPr>
            <a:endParaRPr lang="en-US" dirty="0"/>
          </a:p>
          <a:p>
            <a:pPr marL="158750" indent="0">
              <a:buNone/>
            </a:pPr>
            <a:r>
              <a:rPr lang="en-US" dirty="0"/>
              <a:t>https://</a:t>
            </a:r>
            <a:r>
              <a:rPr lang="en-US" dirty="0" err="1"/>
              <a:t>pixabay.com</a:t>
            </a:r>
            <a:r>
              <a:rPr lang="en-US" dirty="0"/>
              <a:t>/service/license/</a:t>
            </a:r>
          </a:p>
          <a:p>
            <a:pPr marL="158750" indent="0">
              <a:buNone/>
            </a:pPr>
            <a:r>
              <a:rPr lang="en-US" sz="1100" b="0" i="0" u="none" strike="noStrike" cap="none" dirty="0">
                <a:solidFill>
                  <a:srgbClr val="000000"/>
                </a:solidFill>
                <a:effectLst/>
                <a:latin typeface="Arial"/>
                <a:ea typeface="Arial"/>
                <a:cs typeface="Arial"/>
                <a:sym typeface="Arial"/>
              </a:rPr>
              <a:t>Free for commercial use</a:t>
            </a:r>
            <a:br>
              <a:rPr lang="en-US" dirty="0"/>
            </a:br>
            <a:r>
              <a:rPr lang="en-US" sz="1100" b="0" i="0" u="none" strike="noStrike" cap="none" dirty="0">
                <a:solidFill>
                  <a:srgbClr val="000000"/>
                </a:solidFill>
                <a:effectLst/>
                <a:latin typeface="Arial"/>
                <a:ea typeface="Arial"/>
                <a:cs typeface="Arial"/>
                <a:sym typeface="Arial"/>
              </a:rPr>
              <a:t>No attribution required</a:t>
            </a:r>
            <a:endParaRPr lang="en-US" dirty="0"/>
          </a:p>
        </p:txBody>
      </p:sp>
    </p:spTree>
    <p:extLst>
      <p:ext uri="{BB962C8B-B14F-4D97-AF65-F5344CB8AC3E}">
        <p14:creationId xmlns:p14="http://schemas.microsoft.com/office/powerpoint/2010/main" val="1263136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a:p>
            <a:pPr marL="0" lvl="0" indent="0" algn="l" rtl="0">
              <a:spcBef>
                <a:spcPts val="0"/>
              </a:spcBef>
              <a:spcAft>
                <a:spcPts val="0"/>
              </a:spcAft>
              <a:buNone/>
            </a:pPr>
            <a:r>
              <a:rPr lang="en-US" dirty="0"/>
              <a:t>To answer that question, let’s skip forward to early 2018 and take a look at the first time Optum interacted with Kong (FIX WORDING)</a:t>
            </a:r>
            <a:endParaRPr dirty="0"/>
          </a:p>
        </p:txBody>
      </p:sp>
    </p:spTree>
    <p:extLst>
      <p:ext uri="{BB962C8B-B14F-4D97-AF65-F5344CB8AC3E}">
        <p14:creationId xmlns:p14="http://schemas.microsoft.com/office/powerpoint/2010/main" val="23458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R</a:t>
            </a:r>
          </a:p>
          <a:p>
            <a:pPr marL="0" lvl="0" indent="0" algn="l" rtl="0">
              <a:spcBef>
                <a:spcPts val="0"/>
              </a:spcBef>
              <a:spcAft>
                <a:spcPts val="0"/>
              </a:spcAft>
              <a:buNone/>
            </a:pPr>
            <a:r>
              <a:rPr lang="en-US" dirty="0">
                <a:hlinkClick r:id="rId3"/>
              </a:rPr>
              <a:t>https://www.geograph.ie/photo/5107100</a:t>
            </a:r>
            <a:endParaRPr lang="en-US" dirty="0"/>
          </a:p>
          <a:p>
            <a:pPr marL="0" lvl="0" indent="0" algn="l" rtl="0">
              <a:spcBef>
                <a:spcPts val="0"/>
              </a:spcBef>
              <a:spcAft>
                <a:spcPts val="0"/>
              </a:spcAft>
              <a:buNone/>
            </a:pPr>
            <a:r>
              <a:rPr lang="en-US" dirty="0">
                <a:hlinkClick r:id="rId4"/>
              </a:rPr>
              <a:t>https://commons.wikimedia.org/wiki/File:Warrington_town_hall.jpg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Both Public Use Creative Commons licensed.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06778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a:p>
            <a:pPr marL="0" lvl="0" indent="0" algn="l" rtl="0">
              <a:spcBef>
                <a:spcPts val="0"/>
              </a:spcBef>
              <a:spcAft>
                <a:spcPts val="0"/>
              </a:spcAft>
              <a:buNone/>
            </a:pPr>
            <a:r>
              <a:rPr lang="en-US" dirty="0"/>
              <a:t>To answer that question, let’s skip forward to early 2018 and take a look at the first time Optum interacted with Kong (FIX WORDING)</a:t>
            </a:r>
            <a:endParaRPr dirty="0"/>
          </a:p>
        </p:txBody>
      </p:sp>
    </p:spTree>
    <p:extLst>
      <p:ext uri="{BB962C8B-B14F-4D97-AF65-F5344CB8AC3E}">
        <p14:creationId xmlns:p14="http://schemas.microsoft.com/office/powerpoint/2010/main" val="39410933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29806691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a:p>
            <a:pPr marL="0" lvl="0" indent="0" algn="l" rtl="0">
              <a:spcBef>
                <a:spcPts val="0"/>
              </a:spcBef>
              <a:spcAft>
                <a:spcPts val="0"/>
              </a:spcAft>
              <a:buNone/>
            </a:pPr>
            <a:r>
              <a:rPr lang="en-US" dirty="0"/>
              <a:t>Prometheus/Grafana automated Integrations</a:t>
            </a:r>
            <a:endParaRPr dirty="0"/>
          </a:p>
        </p:txBody>
      </p:sp>
    </p:spTree>
    <p:extLst>
      <p:ext uri="{BB962C8B-B14F-4D97-AF65-F5344CB8AC3E}">
        <p14:creationId xmlns:p14="http://schemas.microsoft.com/office/powerpoint/2010/main" val="2779718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J</a:t>
            </a:r>
          </a:p>
          <a:p>
            <a:pPr marL="0" lvl="0" indent="0" algn="l" rtl="0">
              <a:spcBef>
                <a:spcPts val="0"/>
              </a:spcBef>
              <a:spcAft>
                <a:spcPts val="0"/>
              </a:spcAft>
              <a:buNone/>
            </a:pPr>
            <a:r>
              <a:rPr lang="en-US" dirty="0">
                <a:hlinkClick r:id="rId3"/>
              </a:rPr>
              <a:t>https://pixabay.com/illustrations/road-travel-journey-asphalt-4258554/</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pixabay.com</a:t>
            </a:r>
            <a:r>
              <a:rPr lang="en-US" sz="1100" b="0" i="0" u="none" strike="noStrike" cap="none" dirty="0">
                <a:solidFill>
                  <a:srgbClr val="000000"/>
                </a:solidFill>
                <a:effectLst/>
                <a:latin typeface="Arial"/>
                <a:ea typeface="Arial"/>
                <a:cs typeface="Arial"/>
                <a:sym typeface="Arial"/>
              </a:rPr>
              <a:t>/service/license/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Free for commercial use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No attribution required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88263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Let’s return to our original question [say subtitle], and see if; based on these and other experiences, we can come up with an answer.</a:t>
            </a:r>
          </a:p>
        </p:txBody>
      </p:sp>
    </p:spTree>
    <p:extLst>
      <p:ext uri="{BB962C8B-B14F-4D97-AF65-F5344CB8AC3E}">
        <p14:creationId xmlns:p14="http://schemas.microsoft.com/office/powerpoint/2010/main" val="38838777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Let’s return to our original question [say subtitle], and see if; based on these and other experiences, we can come up with an answer.</a:t>
            </a:r>
          </a:p>
        </p:txBody>
      </p:sp>
    </p:spTree>
    <p:extLst>
      <p:ext uri="{BB962C8B-B14F-4D97-AF65-F5344CB8AC3E}">
        <p14:creationId xmlns:p14="http://schemas.microsoft.com/office/powerpoint/2010/main" val="35526964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set the stage – promote a culture within your company which is supportive and curious about open source, and do your best to offer a stable product from the very start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25354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e338a3ece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e338a3ece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no Open Source without a Community.</a:t>
            </a:r>
            <a:endParaRPr/>
          </a:p>
        </p:txBody>
      </p:sp>
    </p:spTree>
    <p:extLst>
      <p:ext uri="{BB962C8B-B14F-4D97-AF65-F5344CB8AC3E}">
        <p14:creationId xmlns:p14="http://schemas.microsoft.com/office/powerpoint/2010/main" val="3982032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p>
        </p:txBody>
      </p:sp>
    </p:spTree>
    <p:extLst>
      <p:ext uri="{BB962C8B-B14F-4D97-AF65-F5344CB8AC3E}">
        <p14:creationId xmlns:p14="http://schemas.microsoft.com/office/powerpoint/2010/main" val="3764937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J</a:t>
            </a:r>
          </a:p>
          <a:p>
            <a:pPr marL="158750" indent="0">
              <a:buNone/>
            </a:pPr>
            <a:r>
              <a:rPr lang="en-US" dirty="0">
                <a:hlinkClick r:id="rId3"/>
              </a:rPr>
              <a:t>https://pixabay.com/photos/cyber-law-legal-internet-gavel-3328371/</a:t>
            </a:r>
            <a:endParaRPr lang="en-US" dirty="0"/>
          </a:p>
          <a:p>
            <a:pPr marL="158750" indent="0">
              <a:buNone/>
            </a:pPr>
            <a:endParaRPr lang="en-US" dirty="0"/>
          </a:p>
          <a:p>
            <a:pPr marL="158750" indent="0">
              <a:buNone/>
            </a:pPr>
            <a:r>
              <a:rPr lang="en-US" dirty="0"/>
              <a:t>https://</a:t>
            </a:r>
            <a:r>
              <a:rPr lang="en-US" dirty="0" err="1"/>
              <a:t>pixabay.com</a:t>
            </a:r>
            <a:r>
              <a:rPr lang="en-US" dirty="0"/>
              <a:t>/service/license/</a:t>
            </a:r>
          </a:p>
          <a:p>
            <a:pPr marL="158750" indent="0">
              <a:buNone/>
            </a:pPr>
            <a:r>
              <a:rPr lang="en-US" sz="1050" b="0" i="0" u="none" strike="noStrike" cap="none" dirty="0">
                <a:solidFill>
                  <a:srgbClr val="000000"/>
                </a:solidFill>
                <a:effectLst/>
                <a:latin typeface="Arial"/>
                <a:ea typeface="Arial"/>
                <a:cs typeface="Arial"/>
                <a:sym typeface="Arial"/>
              </a:rPr>
              <a:t>Free for commercial use</a:t>
            </a:r>
            <a:br>
              <a:rPr lang="en-US" dirty="0"/>
            </a:br>
            <a:r>
              <a:rPr lang="en-US" sz="1050" b="0" i="0" u="none" strike="noStrike" cap="none" dirty="0">
                <a:solidFill>
                  <a:srgbClr val="000000"/>
                </a:solidFill>
                <a:effectLst/>
                <a:latin typeface="Arial"/>
                <a:ea typeface="Arial"/>
                <a:cs typeface="Arial"/>
                <a:sym typeface="Arial"/>
              </a:rPr>
              <a:t>No attribution required</a:t>
            </a:r>
            <a:endParaRPr lang="en-US" dirty="0"/>
          </a:p>
        </p:txBody>
      </p:sp>
    </p:spTree>
    <p:extLst>
      <p:ext uri="{BB962C8B-B14F-4D97-AF65-F5344CB8AC3E}">
        <p14:creationId xmlns:p14="http://schemas.microsoft.com/office/powerpoint/2010/main" val="304294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J</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WIKI COMMONS IMAGE </a:t>
            </a:r>
            <a:r>
              <a:rPr lang="en-US" dirty="0">
                <a:hlinkClick r:id="rId3"/>
              </a:rPr>
              <a:t>https://upload.wikimedia.org/wikipedia/commons/6/6b/General6545.gif</a:t>
            </a:r>
            <a:endParaRPr lang="en-US" dirty="0"/>
          </a:p>
          <a:p>
            <a:pPr marL="158750" indent="0">
              <a:buNone/>
            </a:pPr>
            <a:endParaRPr lang="en-US" dirty="0"/>
          </a:p>
        </p:txBody>
      </p:sp>
    </p:spTree>
    <p:extLst>
      <p:ext uri="{BB962C8B-B14F-4D97-AF65-F5344CB8AC3E}">
        <p14:creationId xmlns:p14="http://schemas.microsoft.com/office/powerpoint/2010/main" val="1568689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USTOM_1">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 y="0"/>
            <a:ext cx="9139940" cy="5143501"/>
          </a:xfrm>
          <a:prstGeom prst="rect">
            <a:avLst/>
          </a:prstGeom>
          <a:noFill/>
          <a:ln>
            <a:noFill/>
          </a:ln>
        </p:spPr>
      </p:pic>
      <p:grpSp>
        <p:nvGrpSpPr>
          <p:cNvPr id="11" name="Google Shape;11;p2"/>
          <p:cNvGrpSpPr/>
          <p:nvPr/>
        </p:nvGrpSpPr>
        <p:grpSpPr>
          <a:xfrm rot="5400000">
            <a:off x="2472247" y="-2472017"/>
            <a:ext cx="4197744" cy="9141792"/>
            <a:chOff x="0" y="575"/>
            <a:chExt cx="6477000" cy="4659900"/>
          </a:xfrm>
        </p:grpSpPr>
        <p:sp>
          <p:nvSpPr>
            <p:cNvPr id="12" name="Google Shape;12;p2"/>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enter - Summit">
  <p:cSld name="CUSTOM_2_1_2_1_1">
    <p:spTree>
      <p:nvGrpSpPr>
        <p:cNvPr id="1" name="Shape 44"/>
        <p:cNvGrpSpPr/>
        <p:nvPr/>
      </p:nvGrpSpPr>
      <p:grpSpPr>
        <a:xfrm>
          <a:off x="0" y="0"/>
          <a:ext cx="0" cy="0"/>
          <a:chOff x="0" y="0"/>
          <a:chExt cx="0" cy="0"/>
        </a:xfrm>
      </p:grpSpPr>
      <p:pic>
        <p:nvPicPr>
          <p:cNvPr id="45" name="Google Shape;45;p11"/>
          <p:cNvPicPr preferRelativeResize="0"/>
          <p:nvPr/>
        </p:nvPicPr>
        <p:blipFill>
          <a:blip r:embed="rId2">
            <a:alphaModFix/>
          </a:blip>
          <a:stretch>
            <a:fillRect/>
          </a:stretch>
        </p:blipFill>
        <p:spPr>
          <a:xfrm>
            <a:off x="2031" y="0"/>
            <a:ext cx="9139940" cy="5143501"/>
          </a:xfrm>
          <a:prstGeom prst="rect">
            <a:avLst/>
          </a:prstGeom>
          <a:noFill/>
          <a:ln>
            <a:noFill/>
          </a:ln>
        </p:spPr>
      </p:pic>
      <p:sp>
        <p:nvSpPr>
          <p:cNvPr id="46" name="Google Shape;46;p11"/>
          <p:cNvSpPr/>
          <p:nvPr/>
        </p:nvSpPr>
        <p:spPr>
          <a:xfrm>
            <a:off x="693875" y="605575"/>
            <a:ext cx="7694400" cy="40758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enter - Summit 2">
  <p:cSld name="CUSTOM_2_1_2_1_1_3">
    <p:spTree>
      <p:nvGrpSpPr>
        <p:cNvPr id="1" name="Shape 47"/>
        <p:cNvGrpSpPr/>
        <p:nvPr/>
      </p:nvGrpSpPr>
      <p:grpSpPr>
        <a:xfrm>
          <a:off x="0" y="0"/>
          <a:ext cx="0" cy="0"/>
          <a:chOff x="0" y="0"/>
          <a:chExt cx="0" cy="0"/>
        </a:xfrm>
      </p:grpSpPr>
      <p:pic>
        <p:nvPicPr>
          <p:cNvPr id="48" name="Google Shape;48;p12"/>
          <p:cNvPicPr preferRelativeResize="0"/>
          <p:nvPr/>
        </p:nvPicPr>
        <p:blipFill>
          <a:blip r:embed="rId2">
            <a:alphaModFix/>
          </a:blip>
          <a:stretch>
            <a:fillRect/>
          </a:stretch>
        </p:blipFill>
        <p:spPr>
          <a:xfrm>
            <a:off x="2031" y="0"/>
            <a:ext cx="9139940" cy="5143501"/>
          </a:xfrm>
          <a:prstGeom prst="rect">
            <a:avLst/>
          </a:prstGeom>
          <a:noFill/>
          <a:ln>
            <a:noFill/>
          </a:ln>
        </p:spPr>
      </p:pic>
      <p:grpSp>
        <p:nvGrpSpPr>
          <p:cNvPr id="49" name="Google Shape;49;p12"/>
          <p:cNvGrpSpPr/>
          <p:nvPr/>
        </p:nvGrpSpPr>
        <p:grpSpPr>
          <a:xfrm>
            <a:off x="0" y="-50"/>
            <a:ext cx="8252993" cy="5143598"/>
            <a:chOff x="0" y="575"/>
            <a:chExt cx="6477000" cy="4659900"/>
          </a:xfrm>
        </p:grpSpPr>
        <p:sp>
          <p:nvSpPr>
            <p:cNvPr id="50" name="Google Shape;50;p12"/>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2"/>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enter - Summit 1">
  <p:cSld name="CUSTOM_2_1_2_1_1_2">
    <p:spTree>
      <p:nvGrpSpPr>
        <p:cNvPr id="1"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a:off x="1" y="0"/>
            <a:ext cx="9143999" cy="5143500"/>
          </a:xfrm>
          <a:prstGeom prst="rect">
            <a:avLst/>
          </a:prstGeom>
          <a:noFill/>
          <a:ln>
            <a:noFill/>
          </a:ln>
        </p:spPr>
      </p:pic>
      <p:sp>
        <p:nvSpPr>
          <p:cNvPr id="54" name="Google Shape;54;p13"/>
          <p:cNvSpPr/>
          <p:nvPr/>
        </p:nvSpPr>
        <p:spPr>
          <a:xfrm>
            <a:off x="693875" y="605575"/>
            <a:ext cx="7694400" cy="40758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enter - Summit 1 1">
  <p:cSld name="CUSTOM_2_1_2_1_1_2_1">
    <p:spTree>
      <p:nvGrpSpPr>
        <p:cNvPr id="1" name="Shape 60"/>
        <p:cNvGrpSpPr/>
        <p:nvPr/>
      </p:nvGrpSpPr>
      <p:grpSpPr>
        <a:xfrm>
          <a:off x="0" y="0"/>
          <a:ext cx="0" cy="0"/>
          <a:chOff x="0" y="0"/>
          <a:chExt cx="0" cy="0"/>
        </a:xfrm>
      </p:grpSpPr>
      <p:pic>
        <p:nvPicPr>
          <p:cNvPr id="61" name="Google Shape;61;p15"/>
          <p:cNvPicPr preferRelativeResize="0"/>
          <p:nvPr/>
        </p:nvPicPr>
        <p:blipFill>
          <a:blip r:embed="rId2">
            <a:alphaModFix/>
          </a:blip>
          <a:stretch>
            <a:fillRect/>
          </a:stretch>
        </p:blipFill>
        <p:spPr>
          <a:xfrm>
            <a:off x="1" y="0"/>
            <a:ext cx="9143999" cy="5143500"/>
          </a:xfrm>
          <a:prstGeom prst="rect">
            <a:avLst/>
          </a:prstGeom>
          <a:noFill/>
          <a:ln>
            <a:noFill/>
          </a:ln>
        </p:spPr>
      </p:pic>
      <p:sp>
        <p:nvSpPr>
          <p:cNvPr id="62" name="Google Shape;62;p15"/>
          <p:cNvSpPr/>
          <p:nvPr/>
        </p:nvSpPr>
        <p:spPr>
          <a:xfrm>
            <a:off x="532400" y="542700"/>
            <a:ext cx="8079000" cy="41709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enter - Summit 1 1 1 1">
  <p:cSld name="CUSTOM_2_1_2_1_1_2_1_1_1">
    <p:spTree>
      <p:nvGrpSpPr>
        <p:cNvPr id="1" name="Shape 65"/>
        <p:cNvGrpSpPr/>
        <p:nvPr/>
      </p:nvGrpSpPr>
      <p:grpSpPr>
        <a:xfrm>
          <a:off x="0" y="0"/>
          <a:ext cx="0" cy="0"/>
          <a:chOff x="0" y="0"/>
          <a:chExt cx="0" cy="0"/>
        </a:xfrm>
      </p:grpSpPr>
      <p:pic>
        <p:nvPicPr>
          <p:cNvPr id="66" name="Google Shape;66;p17"/>
          <p:cNvPicPr preferRelativeResize="0"/>
          <p:nvPr/>
        </p:nvPicPr>
        <p:blipFill>
          <a:blip r:embed="rId2">
            <a:alphaModFix/>
          </a:blip>
          <a:stretch>
            <a:fillRect/>
          </a:stretch>
        </p:blipFill>
        <p:spPr>
          <a:xfrm>
            <a:off x="2031" y="25"/>
            <a:ext cx="9139940" cy="5143501"/>
          </a:xfrm>
          <a:prstGeom prst="rect">
            <a:avLst/>
          </a:prstGeom>
          <a:noFill/>
          <a:ln>
            <a:noFill/>
          </a:ln>
        </p:spPr>
      </p:pic>
      <p:sp>
        <p:nvSpPr>
          <p:cNvPr id="67" name="Google Shape;67;p17"/>
          <p:cNvSpPr/>
          <p:nvPr/>
        </p:nvSpPr>
        <p:spPr>
          <a:xfrm>
            <a:off x="693875" y="605575"/>
            <a:ext cx="7694400" cy="40758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70"/>
        <p:cNvGrpSpPr/>
        <p:nvPr/>
      </p:nvGrpSpPr>
      <p:grpSpPr>
        <a:xfrm>
          <a:off x="0" y="0"/>
          <a:ext cx="0" cy="0"/>
          <a:chOff x="0" y="0"/>
          <a:chExt cx="0" cy="0"/>
        </a:xfrm>
      </p:grpSpPr>
      <p:sp>
        <p:nvSpPr>
          <p:cNvPr id="71" name="Google Shape;71;p19"/>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p:cSld name="Points">
    <p:spTree>
      <p:nvGrpSpPr>
        <p:cNvPr id="1" name="Shape 55"/>
        <p:cNvGrpSpPr/>
        <p:nvPr/>
      </p:nvGrpSpPr>
      <p:grpSpPr>
        <a:xfrm>
          <a:off x="0" y="0"/>
          <a:ext cx="0" cy="0"/>
          <a:chOff x="0" y="0"/>
          <a:chExt cx="0" cy="0"/>
        </a:xfrm>
      </p:grpSpPr>
      <p:pic>
        <p:nvPicPr>
          <p:cNvPr id="56" name="Google Shape;56;p14"/>
          <p:cNvPicPr preferRelativeResize="0"/>
          <p:nvPr/>
        </p:nvPicPr>
        <p:blipFill>
          <a:blip r:embed="rId2">
            <a:alphaModFix/>
          </a:blip>
          <a:stretch>
            <a:fillRect/>
          </a:stretch>
        </p:blipFill>
        <p:spPr>
          <a:xfrm>
            <a:off x="2031" y="0"/>
            <a:ext cx="9139940" cy="5143501"/>
          </a:xfrm>
          <a:prstGeom prst="rect">
            <a:avLst/>
          </a:prstGeom>
          <a:noFill/>
          <a:ln>
            <a:noFill/>
          </a:ln>
        </p:spPr>
      </p:pic>
      <p:sp>
        <p:nvSpPr>
          <p:cNvPr id="57" name="Google Shape;57;p14"/>
          <p:cNvSpPr/>
          <p:nvPr/>
        </p:nvSpPr>
        <p:spPr>
          <a:xfrm rot="5400000">
            <a:off x="2804100" y="-1196400"/>
            <a:ext cx="5143500" cy="7536300"/>
          </a:xfrm>
          <a:prstGeom prst="rect">
            <a:avLst/>
          </a:prstGeom>
          <a:gradFill>
            <a:gsLst>
              <a:gs pos="0">
                <a:srgbClr val="021524"/>
              </a:gs>
              <a:gs pos="100000">
                <a:srgbClr val="010F1E">
                  <a:alpha val="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5400000">
            <a:off x="3546450" y="-454050"/>
            <a:ext cx="5143500" cy="6051600"/>
          </a:xfrm>
          <a:prstGeom prst="rect">
            <a:avLst/>
          </a:prstGeom>
          <a:gradFill>
            <a:gsLst>
              <a:gs pos="0">
                <a:srgbClr val="021524"/>
              </a:gs>
              <a:gs pos="100000">
                <a:srgbClr val="010F1E">
                  <a:alpha val="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1407250" y="1878600"/>
            <a:ext cx="936000" cy="1386300"/>
          </a:xfrm>
          <a:prstGeom prst="roundRect">
            <a:avLst>
              <a:gd name="adj" fmla="val 4761"/>
            </a:avLst>
          </a:prstGeom>
          <a:solidFill>
            <a:srgbClr val="021524"/>
          </a:solidFill>
          <a:ln w="9525" cap="flat" cmpd="sng">
            <a:solidFill>
              <a:srgbClr val="4051D8"/>
            </a:solidFill>
            <a:prstDash val="solid"/>
            <a:round/>
            <a:headEnd type="none" w="sm" len="sm"/>
            <a:tailEnd type="none" w="sm" len="sm"/>
          </a:ln>
          <a:effectLst>
            <a:outerShdw blurRad="228600" dist="123825" dir="5400000" algn="bl" rotWithShape="0">
              <a:srgbClr val="02152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78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1">
  <p:cSld name="CUSTOM_1_1">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2031" y="0"/>
            <a:ext cx="9139940" cy="5143501"/>
          </a:xfrm>
          <a:prstGeom prst="rect">
            <a:avLst/>
          </a:prstGeom>
          <a:noFill/>
          <a:ln>
            <a:noFill/>
          </a:ln>
        </p:spPr>
      </p:pic>
      <p:grpSp>
        <p:nvGrpSpPr>
          <p:cNvPr id="16" name="Google Shape;16;p3"/>
          <p:cNvGrpSpPr/>
          <p:nvPr/>
        </p:nvGrpSpPr>
        <p:grpSpPr>
          <a:xfrm>
            <a:off x="0" y="-50"/>
            <a:ext cx="6149911" cy="5143598"/>
            <a:chOff x="0" y="575"/>
            <a:chExt cx="6477000" cy="4659900"/>
          </a:xfrm>
        </p:grpSpPr>
        <p:sp>
          <p:nvSpPr>
            <p:cNvPr id="17" name="Google Shape;17;p3"/>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2">
            <a:alphaModFix/>
          </a:blip>
          <a:stretch>
            <a:fillRect/>
          </a:stretch>
        </p:blipFill>
        <p:spPr>
          <a:xfrm>
            <a:off x="1" y="0"/>
            <a:ext cx="9144000" cy="5145769"/>
          </a:xfrm>
          <a:prstGeom prst="rect">
            <a:avLst/>
          </a:prstGeom>
          <a:noFill/>
          <a:ln>
            <a:noFill/>
          </a:ln>
        </p:spPr>
      </p:pic>
      <p:grpSp>
        <p:nvGrpSpPr>
          <p:cNvPr id="22" name="Google Shape;22;p4"/>
          <p:cNvGrpSpPr/>
          <p:nvPr/>
        </p:nvGrpSpPr>
        <p:grpSpPr>
          <a:xfrm>
            <a:off x="0" y="-50"/>
            <a:ext cx="8560651" cy="5143598"/>
            <a:chOff x="0" y="575"/>
            <a:chExt cx="6477000" cy="4659900"/>
          </a:xfrm>
        </p:grpSpPr>
        <p:sp>
          <p:nvSpPr>
            <p:cNvPr id="23" name="Google Shape;23;p4"/>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0" y="0"/>
            <a:ext cx="9144000" cy="514579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 2">
  <p:cSld name="CUSTOM_5_2">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031" y="0"/>
            <a:ext cx="9139940" cy="5143501"/>
          </a:xfrm>
          <a:prstGeom prst="rect">
            <a:avLst/>
          </a:prstGeom>
          <a:noFill/>
          <a:ln>
            <a:noFill/>
          </a:ln>
        </p:spPr>
      </p:pic>
      <p:sp>
        <p:nvSpPr>
          <p:cNvPr id="29" name="Google Shape;29;p6"/>
          <p:cNvSpPr/>
          <p:nvPr/>
        </p:nvSpPr>
        <p:spPr>
          <a:xfrm>
            <a:off x="895950" y="1704900"/>
            <a:ext cx="7352100" cy="17337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2 1">
  <p:cSld name="CUSTOM_5_2_1">
    <p:spTree>
      <p:nvGrpSpPr>
        <p:cNvPr id="1" name="Shape 30"/>
        <p:cNvGrpSpPr/>
        <p:nvPr/>
      </p:nvGrpSpPr>
      <p:grpSpPr>
        <a:xfrm>
          <a:off x="0" y="0"/>
          <a:ext cx="0" cy="0"/>
          <a:chOff x="0" y="0"/>
          <a:chExt cx="0" cy="0"/>
        </a:xfrm>
      </p:grpSpPr>
      <p:pic>
        <p:nvPicPr>
          <p:cNvPr id="31" name="Google Shape;31;p7"/>
          <p:cNvPicPr preferRelativeResize="0"/>
          <p:nvPr/>
        </p:nvPicPr>
        <p:blipFill>
          <a:blip r:embed="rId2">
            <a:alphaModFix/>
          </a:blip>
          <a:stretch>
            <a:fillRect/>
          </a:stretch>
        </p:blipFill>
        <p:spPr>
          <a:xfrm>
            <a:off x="2031" y="0"/>
            <a:ext cx="9139940" cy="5143501"/>
          </a:xfrm>
          <a:prstGeom prst="rect">
            <a:avLst/>
          </a:prstGeom>
          <a:noFill/>
          <a:ln>
            <a:noFill/>
          </a:ln>
        </p:spPr>
      </p:pic>
      <p:sp>
        <p:nvSpPr>
          <p:cNvPr id="32" name="Google Shape;32;p7"/>
          <p:cNvSpPr/>
          <p:nvPr/>
        </p:nvSpPr>
        <p:spPr>
          <a:xfrm>
            <a:off x="895950" y="527350"/>
            <a:ext cx="7352100" cy="40887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1 1">
  <p:cSld name="CUSTOM_5_1">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a:off x="0" y="0"/>
            <a:ext cx="9144000" cy="5145792"/>
          </a:xfrm>
          <a:prstGeom prst="rect">
            <a:avLst/>
          </a:prstGeom>
          <a:noFill/>
          <a:ln>
            <a:noFill/>
          </a:ln>
        </p:spPr>
      </p:pic>
      <p:grpSp>
        <p:nvGrpSpPr>
          <p:cNvPr id="35" name="Google Shape;35;p8"/>
          <p:cNvGrpSpPr/>
          <p:nvPr/>
        </p:nvGrpSpPr>
        <p:grpSpPr>
          <a:xfrm rot="5400000">
            <a:off x="2473122" y="-2472017"/>
            <a:ext cx="4197744" cy="9141792"/>
            <a:chOff x="0" y="575"/>
            <a:chExt cx="6477000" cy="4659900"/>
          </a:xfrm>
        </p:grpSpPr>
        <p:sp>
          <p:nvSpPr>
            <p:cNvPr id="36" name="Google Shape;36;p8"/>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3">
  <p:cSld name="CUSTOM_4">
    <p:spTree>
      <p:nvGrpSpPr>
        <p:cNvPr id="1" name="Shape 38"/>
        <p:cNvGrpSpPr/>
        <p:nvPr/>
      </p:nvGrpSpPr>
      <p:grpSpPr>
        <a:xfrm>
          <a:off x="0" y="0"/>
          <a:ext cx="0" cy="0"/>
          <a:chOff x="0" y="0"/>
          <a:chExt cx="0" cy="0"/>
        </a:xfrm>
      </p:grpSpPr>
      <p:sp>
        <p:nvSpPr>
          <p:cNvPr id="39" name="Google Shape;39;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0" name="Google Shape;40;p9"/>
          <p:cNvPicPr preferRelativeResize="0"/>
          <p:nvPr/>
        </p:nvPicPr>
        <p:blipFill>
          <a:blip r:embed="rId2">
            <a:alphaModFix/>
          </a:blip>
          <a:stretch>
            <a:fillRect/>
          </a:stretch>
        </p:blipFill>
        <p:spPr>
          <a:xfrm>
            <a:off x="4038" y="0"/>
            <a:ext cx="9139960"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2">
  <p:cSld name="CUSTOM_2">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3" name="Google Shape;43;p10"/>
          <p:cNvPicPr preferRelativeResize="0"/>
          <p:nvPr/>
        </p:nvPicPr>
        <p:blipFill>
          <a:blip r:embed="rId2">
            <a:alphaModFix/>
          </a:blip>
          <a:stretch>
            <a:fillRect/>
          </a:stretch>
        </p:blipFill>
        <p:spPr>
          <a:xfrm>
            <a:off x="1" y="0"/>
            <a:ext cx="9144000" cy="514576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21524"/>
        </a:solidFill>
        <a:effectLst/>
      </p:bgPr>
    </p:bg>
    <p:spTree>
      <p:nvGrpSpPr>
        <p:cNvPr id="1" name="Shape 5"/>
        <p:cNvGrpSpPr/>
        <p:nvPr/>
      </p:nvGrpSpPr>
      <p:grpSpPr>
        <a:xfrm>
          <a:off x="0" y="0"/>
          <a:ext cx="0" cy="0"/>
          <a:chOff x="0" y="0"/>
          <a:chExt cx="0" cy="0"/>
        </a:xfrm>
      </p:grpSpPr>
      <p:sp>
        <p:nvSpPr>
          <p:cNvPr id="6" name="Google Shape;6;p1"/>
          <p:cNvSpPr/>
          <p:nvPr/>
        </p:nvSpPr>
        <p:spPr>
          <a:xfrm>
            <a:off x="75" y="4790275"/>
            <a:ext cx="9144000" cy="353400"/>
          </a:xfrm>
          <a:prstGeom prst="rect">
            <a:avLst/>
          </a:prstGeom>
          <a:solidFill>
            <a:srgbClr val="021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sldNum" idx="12"/>
          </p:nvPr>
        </p:nvSpPr>
        <p:spPr>
          <a:xfrm>
            <a:off x="8720948" y="4813511"/>
            <a:ext cx="349200" cy="2769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None/>
              <a:defRPr sz="800">
                <a:solidFill>
                  <a:srgbClr val="99B0C0"/>
                </a:solidFill>
                <a:latin typeface="Roboto"/>
                <a:ea typeface="Roboto"/>
                <a:cs typeface="Roboto"/>
                <a:sym typeface="Roboto"/>
              </a:defRPr>
            </a:lvl1pPr>
            <a:lvl2pPr marL="0" marR="0" lvl="1" indent="0" algn="r" rtl="0">
              <a:lnSpc>
                <a:spcPct val="100000"/>
              </a:lnSpc>
              <a:spcBef>
                <a:spcPts val="0"/>
              </a:spcBef>
              <a:spcAft>
                <a:spcPts val="0"/>
              </a:spcAft>
              <a:buNone/>
              <a:defRPr sz="800">
                <a:solidFill>
                  <a:srgbClr val="99B0C0"/>
                </a:solidFill>
                <a:latin typeface="Roboto"/>
                <a:ea typeface="Roboto"/>
                <a:cs typeface="Roboto"/>
                <a:sym typeface="Roboto"/>
              </a:defRPr>
            </a:lvl2pPr>
            <a:lvl3pPr marL="0" marR="0" lvl="2" indent="0" algn="r" rtl="0">
              <a:lnSpc>
                <a:spcPct val="100000"/>
              </a:lnSpc>
              <a:spcBef>
                <a:spcPts val="0"/>
              </a:spcBef>
              <a:spcAft>
                <a:spcPts val="0"/>
              </a:spcAft>
              <a:buNone/>
              <a:defRPr sz="800">
                <a:solidFill>
                  <a:srgbClr val="99B0C0"/>
                </a:solidFill>
                <a:latin typeface="Roboto"/>
                <a:ea typeface="Roboto"/>
                <a:cs typeface="Roboto"/>
                <a:sym typeface="Roboto"/>
              </a:defRPr>
            </a:lvl3pPr>
            <a:lvl4pPr marL="0" marR="0" lvl="3" indent="0" algn="r" rtl="0">
              <a:lnSpc>
                <a:spcPct val="100000"/>
              </a:lnSpc>
              <a:spcBef>
                <a:spcPts val="0"/>
              </a:spcBef>
              <a:spcAft>
                <a:spcPts val="0"/>
              </a:spcAft>
              <a:buNone/>
              <a:defRPr sz="800">
                <a:solidFill>
                  <a:srgbClr val="99B0C0"/>
                </a:solidFill>
                <a:latin typeface="Roboto"/>
                <a:ea typeface="Roboto"/>
                <a:cs typeface="Roboto"/>
                <a:sym typeface="Roboto"/>
              </a:defRPr>
            </a:lvl4pPr>
            <a:lvl5pPr marL="0" marR="0" lvl="4" indent="0" algn="r" rtl="0">
              <a:lnSpc>
                <a:spcPct val="100000"/>
              </a:lnSpc>
              <a:spcBef>
                <a:spcPts val="0"/>
              </a:spcBef>
              <a:spcAft>
                <a:spcPts val="0"/>
              </a:spcAft>
              <a:buNone/>
              <a:defRPr sz="800">
                <a:solidFill>
                  <a:srgbClr val="99B0C0"/>
                </a:solidFill>
                <a:latin typeface="Roboto"/>
                <a:ea typeface="Roboto"/>
                <a:cs typeface="Roboto"/>
                <a:sym typeface="Roboto"/>
              </a:defRPr>
            </a:lvl5pPr>
            <a:lvl6pPr marL="0" marR="0" lvl="5" indent="0" algn="r" rtl="0">
              <a:lnSpc>
                <a:spcPct val="100000"/>
              </a:lnSpc>
              <a:spcBef>
                <a:spcPts val="0"/>
              </a:spcBef>
              <a:spcAft>
                <a:spcPts val="0"/>
              </a:spcAft>
              <a:buNone/>
              <a:defRPr sz="800">
                <a:solidFill>
                  <a:srgbClr val="99B0C0"/>
                </a:solidFill>
                <a:latin typeface="Roboto"/>
                <a:ea typeface="Roboto"/>
                <a:cs typeface="Roboto"/>
                <a:sym typeface="Roboto"/>
              </a:defRPr>
            </a:lvl6pPr>
            <a:lvl7pPr marL="0" marR="0" lvl="6" indent="0" algn="r" rtl="0">
              <a:lnSpc>
                <a:spcPct val="100000"/>
              </a:lnSpc>
              <a:spcBef>
                <a:spcPts val="0"/>
              </a:spcBef>
              <a:spcAft>
                <a:spcPts val="0"/>
              </a:spcAft>
              <a:buNone/>
              <a:defRPr sz="800">
                <a:solidFill>
                  <a:srgbClr val="99B0C0"/>
                </a:solidFill>
                <a:latin typeface="Roboto"/>
                <a:ea typeface="Roboto"/>
                <a:cs typeface="Roboto"/>
                <a:sym typeface="Roboto"/>
              </a:defRPr>
            </a:lvl7pPr>
            <a:lvl8pPr marL="0" marR="0" lvl="7" indent="0" algn="r" rtl="0">
              <a:lnSpc>
                <a:spcPct val="100000"/>
              </a:lnSpc>
              <a:spcBef>
                <a:spcPts val="0"/>
              </a:spcBef>
              <a:spcAft>
                <a:spcPts val="0"/>
              </a:spcAft>
              <a:buNone/>
              <a:defRPr sz="800">
                <a:solidFill>
                  <a:srgbClr val="99B0C0"/>
                </a:solidFill>
                <a:latin typeface="Roboto"/>
                <a:ea typeface="Roboto"/>
                <a:cs typeface="Roboto"/>
                <a:sym typeface="Roboto"/>
              </a:defRPr>
            </a:lvl8pPr>
            <a:lvl9pPr marL="0" marR="0" lvl="8" indent="0" algn="r" rtl="0">
              <a:lnSpc>
                <a:spcPct val="100000"/>
              </a:lnSpc>
              <a:spcBef>
                <a:spcPts val="0"/>
              </a:spcBef>
              <a:spcAft>
                <a:spcPts val="0"/>
              </a:spcAft>
              <a:buNone/>
              <a:defRPr sz="800">
                <a:solidFill>
                  <a:srgbClr val="99B0C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8" name="Google Shape;8;p1"/>
          <p:cNvSpPr txBox="1"/>
          <p:nvPr/>
        </p:nvSpPr>
        <p:spPr>
          <a:xfrm>
            <a:off x="2597250" y="2055175"/>
            <a:ext cx="3431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3" r:id="rId14"/>
    <p:sldLayoutId id="2147483665" r:id="rId15"/>
    <p:sldLayoutId id="214748366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4.tiff"/><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8.tiff"/></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8.tif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6.tiff"/></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24.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4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tiff"/></Relationships>
</file>

<file path=ppt/slides/_rels/slide4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tiff"/></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tiff"/></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tiff"/></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8.tiff"/><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8.tiff"/><Relationship Id="rId5" Type="http://schemas.openxmlformats.org/officeDocument/2006/relationships/image" Target="../media/image38.tiff"/><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28.tiff"/><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38.tiff"/><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43.tiff"/><Relationship Id="rId5" Type="http://schemas.openxmlformats.org/officeDocument/2006/relationships/image" Target="../media/image28.tiff"/><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43.tiff"/><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8.tiff"/><Relationship Id="rId5" Type="http://schemas.openxmlformats.org/officeDocument/2006/relationships/image" Target="../media/image43.tiff"/><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0"/>
          <p:cNvSpPr txBox="1"/>
          <p:nvPr/>
        </p:nvSpPr>
        <p:spPr>
          <a:xfrm>
            <a:off x="304575" y="1351250"/>
            <a:ext cx="5555400" cy="1945500"/>
          </a:xfrm>
          <a:prstGeom prst="rect">
            <a:avLst/>
          </a:prstGeom>
          <a:noFill/>
          <a:ln>
            <a:noFill/>
          </a:ln>
        </p:spPr>
        <p:txBody>
          <a:bodyPr spcFirstLastPara="1" wrap="square" lIns="91425" tIns="91425" rIns="91425" bIns="91425" anchor="t" anchorCtr="0">
            <a:noAutofit/>
          </a:bodyPr>
          <a:lstStyle/>
          <a:p>
            <a:pPr lvl="0"/>
            <a:r>
              <a:rPr lang="en-US" sz="4400" dirty="0">
                <a:solidFill>
                  <a:schemeClr val="lt1"/>
                </a:solidFill>
                <a:latin typeface="Roboto"/>
                <a:ea typeface="Roboto"/>
                <a:cs typeface="Roboto"/>
                <a:sym typeface="Roboto"/>
              </a:rPr>
              <a:t>Open Source at Enterprise Scale</a:t>
            </a:r>
            <a:br>
              <a:rPr lang="en-US" sz="4400" dirty="0">
                <a:solidFill>
                  <a:schemeClr val="lt1"/>
                </a:solidFill>
                <a:latin typeface="Roboto"/>
                <a:ea typeface="Roboto"/>
                <a:cs typeface="Roboto"/>
                <a:sym typeface="Roboto"/>
              </a:rPr>
            </a:br>
            <a:endParaRPr lang="en-US" sz="4400" dirty="0">
              <a:solidFill>
                <a:schemeClr val="lt1"/>
              </a:solidFill>
              <a:latin typeface="Roboto"/>
              <a:ea typeface="Roboto"/>
              <a:cs typeface="Roboto"/>
              <a:sym typeface="Roboto"/>
            </a:endParaRPr>
          </a:p>
          <a:p>
            <a:pPr marL="0" lvl="0" indent="0" algn="l" rtl="0">
              <a:spcBef>
                <a:spcPts val="0"/>
              </a:spcBef>
              <a:spcAft>
                <a:spcPts val="0"/>
              </a:spcAft>
              <a:buNone/>
            </a:pPr>
            <a:endParaRPr sz="4400" dirty="0">
              <a:solidFill>
                <a:schemeClr val="lt1"/>
              </a:solidFill>
              <a:latin typeface="Roboto"/>
              <a:ea typeface="Roboto"/>
              <a:cs typeface="Roboto"/>
              <a:sym typeface="Roboto"/>
            </a:endParaRPr>
          </a:p>
        </p:txBody>
      </p:sp>
      <p:sp>
        <p:nvSpPr>
          <p:cNvPr id="77" name="Google Shape;77;p20"/>
          <p:cNvSpPr txBox="1"/>
          <p:nvPr/>
        </p:nvSpPr>
        <p:spPr>
          <a:xfrm>
            <a:off x="553800" y="3434503"/>
            <a:ext cx="4508100" cy="12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FFFFFF"/>
                </a:solidFill>
                <a:latin typeface="Roboto"/>
                <a:ea typeface="Roboto"/>
                <a:cs typeface="Roboto"/>
                <a:sym typeface="Roboto"/>
              </a:rPr>
              <a:t>Jeremy Justus, Ross </a:t>
            </a:r>
            <a:r>
              <a:rPr lang="en-US" sz="2400" dirty="0" err="1">
                <a:solidFill>
                  <a:srgbClr val="FFFFFF"/>
                </a:solidFill>
                <a:latin typeface="Roboto"/>
                <a:ea typeface="Roboto"/>
                <a:cs typeface="Roboto"/>
                <a:sym typeface="Roboto"/>
              </a:rPr>
              <a:t>Sbriscia</a:t>
            </a:r>
            <a:endParaRPr sz="2400" dirty="0">
              <a:solidFill>
                <a:srgbClr val="FFFFFF"/>
              </a:solidFill>
              <a:latin typeface="Roboto"/>
              <a:ea typeface="Roboto"/>
              <a:cs typeface="Roboto"/>
              <a:sym typeface="Roboto"/>
            </a:endParaRPr>
          </a:p>
          <a:p>
            <a:pPr marL="0" lvl="0" indent="0" algn="l" rtl="0">
              <a:spcBef>
                <a:spcPts val="0"/>
              </a:spcBef>
              <a:spcAft>
                <a:spcPts val="0"/>
              </a:spcAft>
              <a:buNone/>
            </a:pPr>
            <a:r>
              <a:rPr lang="en" sz="3600" dirty="0">
                <a:solidFill>
                  <a:srgbClr val="99B0C0"/>
                </a:solidFill>
                <a:latin typeface="Roboto Light"/>
                <a:ea typeface="Roboto Light"/>
                <a:cs typeface="Roboto Light"/>
                <a:sym typeface="Roboto Light"/>
              </a:rPr>
              <a:t>Optum Technology</a:t>
            </a:r>
            <a:endParaRPr sz="3600" dirty="0">
              <a:solidFill>
                <a:srgbClr val="99B0C0"/>
              </a:solidFill>
              <a:latin typeface="Roboto Light"/>
              <a:ea typeface="Roboto Light"/>
              <a:cs typeface="Roboto Light"/>
              <a:sym typeface="Roboto Light"/>
            </a:endParaRPr>
          </a:p>
        </p:txBody>
      </p:sp>
      <p:cxnSp>
        <p:nvCxnSpPr>
          <p:cNvPr id="78" name="Google Shape;78;p20"/>
          <p:cNvCxnSpPr/>
          <p:nvPr/>
        </p:nvCxnSpPr>
        <p:spPr>
          <a:xfrm>
            <a:off x="304575" y="3622025"/>
            <a:ext cx="0" cy="928500"/>
          </a:xfrm>
          <a:prstGeom prst="straightConnector1">
            <a:avLst/>
          </a:prstGeom>
          <a:noFill/>
          <a:ln w="19050" cap="flat" cmpd="sng">
            <a:solidFill>
              <a:srgbClr val="3C78D8"/>
            </a:solidFill>
            <a:prstDash val="solid"/>
            <a:round/>
            <a:headEnd type="none" w="med" len="med"/>
            <a:tailEnd type="none" w="med" len="med"/>
          </a:ln>
        </p:spPr>
      </p:cxnSp>
      <p:pic>
        <p:nvPicPr>
          <p:cNvPr id="79" name="Google Shape;79;p20"/>
          <p:cNvPicPr preferRelativeResize="0"/>
          <p:nvPr/>
        </p:nvPicPr>
        <p:blipFill>
          <a:blip r:embed="rId3">
            <a:alphaModFix/>
          </a:blip>
          <a:stretch>
            <a:fillRect/>
          </a:stretch>
        </p:blipFill>
        <p:spPr>
          <a:xfrm>
            <a:off x="421350" y="383225"/>
            <a:ext cx="2487525" cy="293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sp>
        <p:nvSpPr>
          <p:cNvPr id="14" name="Google Shape;140;p28">
            <a:extLst>
              <a:ext uri="{FF2B5EF4-FFF2-40B4-BE49-F238E27FC236}">
                <a16:creationId xmlns:a16="http://schemas.microsoft.com/office/drawing/2014/main" id="{657D5928-C73A-B14B-9B42-D690755197CA}"/>
              </a:ext>
            </a:extLst>
          </p:cNvPr>
          <p:cNvSpPr txBox="1">
            <a:spLocks/>
          </p:cNvSpPr>
          <p:nvPr/>
        </p:nvSpPr>
        <p:spPr>
          <a:xfrm>
            <a:off x="775195" y="576661"/>
            <a:ext cx="4068744"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Monitoring &amp; Stability</a:t>
            </a:r>
          </a:p>
        </p:txBody>
      </p:sp>
      <p:pic>
        <p:nvPicPr>
          <p:cNvPr id="7" name="Picture 6">
            <a:extLst>
              <a:ext uri="{FF2B5EF4-FFF2-40B4-BE49-F238E27FC236}">
                <a16:creationId xmlns:a16="http://schemas.microsoft.com/office/drawing/2014/main" id="{8105E164-5CAB-6B4C-A6AD-B4B99AF1C5BF}"/>
              </a:ext>
            </a:extLst>
          </p:cNvPr>
          <p:cNvPicPr>
            <a:picLocks noChangeAspect="1"/>
          </p:cNvPicPr>
          <p:nvPr/>
        </p:nvPicPr>
        <p:blipFill>
          <a:blip r:embed="rId3"/>
          <a:stretch>
            <a:fillRect/>
          </a:stretch>
        </p:blipFill>
        <p:spPr>
          <a:xfrm>
            <a:off x="4385276" y="1647527"/>
            <a:ext cx="3530600" cy="2363707"/>
          </a:xfrm>
          <a:prstGeom prst="rect">
            <a:avLst/>
          </a:prstGeom>
        </p:spPr>
      </p:pic>
      <p:sp>
        <p:nvSpPr>
          <p:cNvPr id="16" name="Google Shape;143;p28">
            <a:extLst>
              <a:ext uri="{FF2B5EF4-FFF2-40B4-BE49-F238E27FC236}">
                <a16:creationId xmlns:a16="http://schemas.microsoft.com/office/drawing/2014/main" id="{73DF81A8-B3BA-264C-A072-B28761A4CEF3}"/>
              </a:ext>
            </a:extLst>
          </p:cNvPr>
          <p:cNvSpPr txBox="1">
            <a:spLocks/>
          </p:cNvSpPr>
          <p:nvPr/>
        </p:nvSpPr>
        <p:spPr>
          <a:xfrm>
            <a:off x="792574" y="1509343"/>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High Availability Architecture  </a:t>
            </a:r>
          </a:p>
        </p:txBody>
      </p:sp>
      <p:sp>
        <p:nvSpPr>
          <p:cNvPr id="19" name="Google Shape;143;p28">
            <a:extLst>
              <a:ext uri="{FF2B5EF4-FFF2-40B4-BE49-F238E27FC236}">
                <a16:creationId xmlns:a16="http://schemas.microsoft.com/office/drawing/2014/main" id="{5C1A60E3-9523-CC4B-B7D4-69C0BD2232A1}"/>
              </a:ext>
            </a:extLst>
          </p:cNvPr>
          <p:cNvSpPr txBox="1">
            <a:spLocks/>
          </p:cNvSpPr>
          <p:nvPr/>
        </p:nvSpPr>
        <p:spPr>
          <a:xfrm>
            <a:off x="792574" y="2139018"/>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Robust Disaster Recovery</a:t>
            </a:r>
          </a:p>
        </p:txBody>
      </p:sp>
      <p:sp>
        <p:nvSpPr>
          <p:cNvPr id="22" name="Google Shape;143;p28">
            <a:extLst>
              <a:ext uri="{FF2B5EF4-FFF2-40B4-BE49-F238E27FC236}">
                <a16:creationId xmlns:a16="http://schemas.microsoft.com/office/drawing/2014/main" id="{C7A674B5-E071-A247-9E64-155DF9B9B1D4}"/>
              </a:ext>
            </a:extLst>
          </p:cNvPr>
          <p:cNvSpPr txBox="1">
            <a:spLocks/>
          </p:cNvSpPr>
          <p:nvPr/>
        </p:nvSpPr>
        <p:spPr>
          <a:xfrm>
            <a:off x="792574" y="2998038"/>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Basic Monitoring and Alerting</a:t>
            </a:r>
          </a:p>
        </p:txBody>
      </p:sp>
      <p:sp>
        <p:nvSpPr>
          <p:cNvPr id="29" name="Google Shape;93;p22">
            <a:extLst>
              <a:ext uri="{FF2B5EF4-FFF2-40B4-BE49-F238E27FC236}">
                <a16:creationId xmlns:a16="http://schemas.microsoft.com/office/drawing/2014/main" id="{03928334-6039-884B-BA03-98FD92E68F18}"/>
              </a:ext>
            </a:extLst>
          </p:cNvPr>
          <p:cNvSpPr txBox="1">
            <a:spLocks/>
          </p:cNvSpPr>
          <p:nvPr/>
        </p:nvSpPr>
        <p:spPr>
          <a:xfrm>
            <a:off x="796585" y="1769972"/>
            <a:ext cx="2275400" cy="2966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Roboto Light"/>
                <a:ea typeface="Roboto Light"/>
                <a:sym typeface="Roboto Light"/>
              </a:rPr>
              <a:t>Ensure continuous operation</a:t>
            </a:r>
          </a:p>
        </p:txBody>
      </p:sp>
      <p:sp>
        <p:nvSpPr>
          <p:cNvPr id="30" name="Google Shape;93;p22">
            <a:extLst>
              <a:ext uri="{FF2B5EF4-FFF2-40B4-BE49-F238E27FC236}">
                <a16:creationId xmlns:a16="http://schemas.microsoft.com/office/drawing/2014/main" id="{68EB1ABD-1756-3B4E-A671-00788D819CBB}"/>
              </a:ext>
            </a:extLst>
          </p:cNvPr>
          <p:cNvSpPr txBox="1">
            <a:spLocks/>
          </p:cNvSpPr>
          <p:nvPr/>
        </p:nvSpPr>
        <p:spPr>
          <a:xfrm>
            <a:off x="792574" y="2448444"/>
            <a:ext cx="3017426" cy="4044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Roboto Light"/>
                <a:ea typeface="Roboto Light"/>
                <a:sym typeface="Roboto Light"/>
              </a:rPr>
              <a:t>Quickly resume mission-critical functions following a disaster</a:t>
            </a:r>
          </a:p>
        </p:txBody>
      </p:sp>
      <p:sp>
        <p:nvSpPr>
          <p:cNvPr id="32" name="Google Shape;93;p22">
            <a:extLst>
              <a:ext uri="{FF2B5EF4-FFF2-40B4-BE49-F238E27FC236}">
                <a16:creationId xmlns:a16="http://schemas.microsoft.com/office/drawing/2014/main" id="{DDF5775D-DAF7-424F-927C-4EFB3E7D1A97}"/>
              </a:ext>
            </a:extLst>
          </p:cNvPr>
          <p:cNvSpPr txBox="1">
            <a:spLocks/>
          </p:cNvSpPr>
          <p:nvPr/>
        </p:nvSpPr>
        <p:spPr>
          <a:xfrm>
            <a:off x="799258" y="3523925"/>
            <a:ext cx="3017426" cy="4044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solidFill>
                <a:schemeClr val="bg1"/>
              </a:solidFill>
              <a:latin typeface="Roboto Light"/>
              <a:ea typeface="Roboto Light"/>
              <a:sym typeface="Roboto Light"/>
            </a:endParaRPr>
          </a:p>
        </p:txBody>
      </p:sp>
      <p:sp>
        <p:nvSpPr>
          <p:cNvPr id="33" name="Google Shape;93;p22">
            <a:extLst>
              <a:ext uri="{FF2B5EF4-FFF2-40B4-BE49-F238E27FC236}">
                <a16:creationId xmlns:a16="http://schemas.microsoft.com/office/drawing/2014/main" id="{21975E9A-ED2D-8F44-9DF4-98365096CB36}"/>
              </a:ext>
            </a:extLst>
          </p:cNvPr>
          <p:cNvSpPr txBox="1">
            <a:spLocks/>
          </p:cNvSpPr>
          <p:nvPr/>
        </p:nvSpPr>
        <p:spPr>
          <a:xfrm>
            <a:off x="1066800" y="3530493"/>
            <a:ext cx="2286000" cy="8700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solidFill>
                <a:schemeClr val="bg1"/>
              </a:solidFill>
              <a:latin typeface="Roboto Light"/>
              <a:ea typeface="Roboto Light"/>
              <a:sym typeface="Roboto Light"/>
            </a:endParaRPr>
          </a:p>
        </p:txBody>
      </p:sp>
      <p:cxnSp>
        <p:nvCxnSpPr>
          <p:cNvPr id="34" name="Google Shape;115;p24">
            <a:extLst>
              <a:ext uri="{FF2B5EF4-FFF2-40B4-BE49-F238E27FC236}">
                <a16:creationId xmlns:a16="http://schemas.microsoft.com/office/drawing/2014/main" id="{8ED714DF-9499-D14B-9129-515D3F190254}"/>
              </a:ext>
            </a:extLst>
          </p:cNvPr>
          <p:cNvCxnSpPr>
            <a:cxnSpLocks/>
          </p:cNvCxnSpPr>
          <p:nvPr/>
        </p:nvCxnSpPr>
        <p:spPr>
          <a:xfrm>
            <a:off x="914400" y="3370561"/>
            <a:ext cx="0" cy="922886"/>
          </a:xfrm>
          <a:prstGeom prst="straightConnector1">
            <a:avLst/>
          </a:prstGeom>
          <a:noFill/>
          <a:ln w="28575" cap="flat" cmpd="sng">
            <a:solidFill>
              <a:srgbClr val="3C78D8"/>
            </a:solidFill>
            <a:prstDash val="solid"/>
            <a:round/>
            <a:headEnd type="none" w="med" len="med"/>
            <a:tailEnd type="none" w="med" len="med"/>
          </a:ln>
        </p:spPr>
      </p:cxnSp>
      <p:sp>
        <p:nvSpPr>
          <p:cNvPr id="36" name="Google Shape;93;p22">
            <a:extLst>
              <a:ext uri="{FF2B5EF4-FFF2-40B4-BE49-F238E27FC236}">
                <a16:creationId xmlns:a16="http://schemas.microsoft.com/office/drawing/2014/main" id="{AFAA4AA2-1B2E-AD41-B124-DDBAF7D2DCEC}"/>
              </a:ext>
            </a:extLst>
          </p:cNvPr>
          <p:cNvSpPr txBox="1">
            <a:spLocks/>
          </p:cNvSpPr>
          <p:nvPr/>
        </p:nvSpPr>
        <p:spPr>
          <a:xfrm>
            <a:off x="1102430" y="3370561"/>
            <a:ext cx="2133600" cy="10988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Roboto Light"/>
                <a:ea typeface="Roboto Light"/>
                <a:sym typeface="Roboto Light"/>
              </a:rPr>
              <a:t>Application Logging</a:t>
            </a:r>
          </a:p>
          <a:p>
            <a:r>
              <a:rPr lang="en-US" sz="1200" dirty="0">
                <a:solidFill>
                  <a:schemeClr val="bg1"/>
                </a:solidFill>
                <a:latin typeface="Roboto Light"/>
                <a:ea typeface="Roboto Light"/>
                <a:sym typeface="Roboto Light"/>
              </a:rPr>
              <a:t>Basic Telemetry</a:t>
            </a:r>
          </a:p>
          <a:p>
            <a:r>
              <a:rPr lang="en-US" sz="1200" dirty="0">
                <a:solidFill>
                  <a:schemeClr val="bg1"/>
                </a:solidFill>
                <a:latin typeface="Roboto Light"/>
                <a:ea typeface="Roboto Light"/>
                <a:sym typeface="Roboto Light"/>
              </a:rPr>
              <a:t>Host Monitoring</a:t>
            </a:r>
          </a:p>
          <a:p>
            <a:r>
              <a:rPr lang="en-US" sz="1200" dirty="0">
                <a:solidFill>
                  <a:schemeClr val="bg1"/>
                </a:solidFill>
                <a:latin typeface="Roboto Light"/>
                <a:ea typeface="Roboto Light"/>
                <a:sym typeface="Roboto Light"/>
              </a:rPr>
              <a:t>Availability Monitoring</a:t>
            </a:r>
          </a:p>
          <a:p>
            <a:r>
              <a:rPr lang="en-US" sz="1200" dirty="0">
                <a:solidFill>
                  <a:schemeClr val="bg1"/>
                </a:solidFill>
                <a:latin typeface="Roboto Light"/>
                <a:ea typeface="Roboto Light"/>
                <a:sym typeface="Roboto Light"/>
              </a:rPr>
              <a:t>… much more later on</a:t>
            </a:r>
          </a:p>
          <a:p>
            <a:endParaRPr lang="en-US" sz="1200" dirty="0">
              <a:solidFill>
                <a:schemeClr val="bg1"/>
              </a:solidFill>
              <a:latin typeface="Roboto Light"/>
              <a:ea typeface="Roboto Light"/>
              <a:sym typeface="Roboto Light"/>
            </a:endParaRPr>
          </a:p>
        </p:txBody>
      </p:sp>
    </p:spTree>
    <p:extLst>
      <p:ext uri="{BB962C8B-B14F-4D97-AF65-F5344CB8AC3E}">
        <p14:creationId xmlns:p14="http://schemas.microsoft.com/office/powerpoint/2010/main" val="426380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body" idx="1"/>
          </p:nvPr>
        </p:nvSpPr>
        <p:spPr>
          <a:xfrm>
            <a:off x="276400" y="2779742"/>
            <a:ext cx="5947800" cy="13614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000" dirty="0">
                <a:solidFill>
                  <a:srgbClr val="4A86E8"/>
                </a:solidFill>
                <a:latin typeface="Roboto Light"/>
                <a:ea typeface="Roboto Light"/>
                <a:cs typeface="Roboto Light"/>
                <a:sym typeface="Roboto Light"/>
              </a:rPr>
              <a:t>“How can we, as a large enterprise, have confidence in Open Source products?”</a:t>
            </a:r>
            <a:endParaRPr sz="3000" dirty="0">
              <a:solidFill>
                <a:schemeClr val="lt1"/>
              </a:solidFill>
              <a:latin typeface="Roboto Light"/>
              <a:ea typeface="Roboto Light"/>
              <a:cs typeface="Roboto Light"/>
              <a:sym typeface="Roboto Light"/>
            </a:endParaRPr>
          </a:p>
        </p:txBody>
      </p:sp>
      <p:sp>
        <p:nvSpPr>
          <p:cNvPr id="124" name="Google Shape;124;p25"/>
          <p:cNvSpPr txBox="1">
            <a:spLocks noGrp="1"/>
          </p:cNvSpPr>
          <p:nvPr>
            <p:ph type="title"/>
          </p:nvPr>
        </p:nvSpPr>
        <p:spPr>
          <a:xfrm>
            <a:off x="337350" y="1208625"/>
            <a:ext cx="6854100" cy="121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solidFill>
                  <a:srgbClr val="FFFFFF"/>
                </a:solidFill>
                <a:latin typeface="Roboto Light"/>
                <a:ea typeface="Roboto Light"/>
                <a:cs typeface="Roboto Light"/>
                <a:sym typeface="Roboto Light"/>
              </a:rPr>
              <a:t>Supporting Open Source</a:t>
            </a:r>
            <a:endParaRPr sz="4800" dirty="0">
              <a:solidFill>
                <a:srgbClr val="FFFFFF"/>
              </a:solidFill>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200" dirty="0">
                <a:solidFill>
                  <a:schemeClr val="lt1"/>
                </a:solidFill>
                <a:latin typeface="Roboto Light"/>
                <a:ea typeface="Roboto Light"/>
                <a:cs typeface="Roboto Light"/>
                <a:sym typeface="Roboto Light"/>
              </a:rPr>
              <a:t>Cultivate </a:t>
            </a:r>
            <a:r>
              <a:rPr lang="en-US" sz="3200" dirty="0">
                <a:solidFill>
                  <a:schemeClr val="lt1"/>
                </a:solidFill>
                <a:latin typeface="Roboto Light"/>
                <a:ea typeface="Roboto Light"/>
                <a:cs typeface="Roboto Light"/>
                <a:sym typeface="Roboto Light"/>
              </a:rPr>
              <a:t>Internal</a:t>
            </a:r>
            <a:r>
              <a:rPr lang="en" sz="3200" dirty="0">
                <a:solidFill>
                  <a:schemeClr val="lt1"/>
                </a:solidFill>
                <a:latin typeface="Roboto Light"/>
                <a:ea typeface="Roboto Light"/>
                <a:cs typeface="Roboto Light"/>
                <a:sym typeface="Roboto Light"/>
              </a:rPr>
              <a:t> Experts</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1</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4A86E8"/>
                </a:solidFill>
                <a:latin typeface="Roboto Light"/>
                <a:ea typeface="Roboto Light"/>
                <a:cs typeface="Roboto Light"/>
                <a:sym typeface="Roboto Light"/>
              </a:rPr>
              <a:t>Take the expertise from the Open Source community, and make it work for you</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3175307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5" name="Google Shape;96;p22">
            <a:extLst>
              <a:ext uri="{FF2B5EF4-FFF2-40B4-BE49-F238E27FC236}">
                <a16:creationId xmlns:a16="http://schemas.microsoft.com/office/drawing/2014/main" id="{07A562FA-40DE-BD41-9DAA-FEB13EBBAAA4}"/>
              </a:ext>
            </a:extLst>
          </p:cNvPr>
          <p:cNvSpPr/>
          <p:nvPr/>
        </p:nvSpPr>
        <p:spPr>
          <a:xfrm>
            <a:off x="2185082" y="1428750"/>
            <a:ext cx="4863118" cy="3048000"/>
          </a:xfrm>
          <a:prstGeom prst="rect">
            <a:avLst/>
          </a:prstGeom>
          <a:solidFill>
            <a:srgbClr val="021524"/>
          </a:solidFill>
          <a:ln w="952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
        <p:nvSpPr>
          <p:cNvPr id="6" name="Google Shape;93;p22">
            <a:extLst>
              <a:ext uri="{FF2B5EF4-FFF2-40B4-BE49-F238E27FC236}">
                <a16:creationId xmlns:a16="http://schemas.microsoft.com/office/drawing/2014/main" id="{30CAF83B-9E09-BC43-A6F3-6908BACE772E}"/>
              </a:ext>
            </a:extLst>
          </p:cNvPr>
          <p:cNvSpPr txBox="1">
            <a:spLocks/>
          </p:cNvSpPr>
          <p:nvPr/>
        </p:nvSpPr>
        <p:spPr>
          <a:xfrm>
            <a:off x="2206418" y="2483494"/>
            <a:ext cx="4384234" cy="10172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Experts are unfamiliar with the specific environmental conditions</a:t>
            </a:r>
          </a:p>
          <a:p>
            <a:r>
              <a:rPr lang="en-US" sz="1200" dirty="0">
                <a:solidFill>
                  <a:srgbClr val="4A86E8"/>
                </a:solidFill>
                <a:latin typeface="Roboto Light"/>
                <a:ea typeface="Roboto Light"/>
                <a:cs typeface="Roboto Light"/>
                <a:sym typeface="Roboto Light"/>
              </a:rPr>
              <a:t> - Can significantly increase time to restoration, and reduce overall efficacy during troubleshooting; hampers innovation</a:t>
            </a:r>
          </a:p>
        </p:txBody>
      </p:sp>
      <p:sp>
        <p:nvSpPr>
          <p:cNvPr id="7" name="Google Shape;93;p22">
            <a:extLst>
              <a:ext uri="{FF2B5EF4-FFF2-40B4-BE49-F238E27FC236}">
                <a16:creationId xmlns:a16="http://schemas.microsoft.com/office/drawing/2014/main" id="{5C5CE544-5817-D54E-9CF9-E9CD7D14CA20}"/>
              </a:ext>
            </a:extLst>
          </p:cNvPr>
          <p:cNvSpPr txBox="1">
            <a:spLocks/>
          </p:cNvSpPr>
          <p:nvPr/>
        </p:nvSpPr>
        <p:spPr>
          <a:xfrm>
            <a:off x="2212018" y="1412748"/>
            <a:ext cx="4438338" cy="10768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Experts are “rented”, and expertise is rendered only on specific requests</a:t>
            </a:r>
          </a:p>
          <a:p>
            <a:r>
              <a:rPr lang="en-US" sz="1200" dirty="0">
                <a:solidFill>
                  <a:srgbClr val="4A86E8"/>
                </a:solidFill>
                <a:latin typeface="Roboto Light"/>
                <a:ea typeface="Roboto Light"/>
                <a:sym typeface="Roboto Light"/>
              </a:rPr>
              <a:t>- Experts can only react, not innovate </a:t>
            </a:r>
          </a:p>
        </p:txBody>
      </p:sp>
      <p:sp>
        <p:nvSpPr>
          <p:cNvPr id="8" name="Google Shape;93;p22">
            <a:extLst>
              <a:ext uri="{FF2B5EF4-FFF2-40B4-BE49-F238E27FC236}">
                <a16:creationId xmlns:a16="http://schemas.microsoft.com/office/drawing/2014/main" id="{E0DDE6A6-09AB-AE44-A5CD-F27E37C59244}"/>
              </a:ext>
            </a:extLst>
          </p:cNvPr>
          <p:cNvSpPr txBox="1">
            <a:spLocks/>
          </p:cNvSpPr>
          <p:nvPr/>
        </p:nvSpPr>
        <p:spPr>
          <a:xfrm>
            <a:off x="2218114" y="3571993"/>
            <a:ext cx="4605005" cy="857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Product is opaque, and your team’s understanding of it is limited</a:t>
            </a:r>
          </a:p>
          <a:p>
            <a:r>
              <a:rPr lang="en-US" sz="1200" dirty="0">
                <a:solidFill>
                  <a:srgbClr val="4A86E8"/>
                </a:solidFill>
                <a:latin typeface="Roboto Light"/>
                <a:ea typeface="Roboto Light"/>
                <a:sym typeface="Roboto Light"/>
              </a:rPr>
              <a:t>- Severely hampers </a:t>
            </a:r>
            <a:r>
              <a:rPr lang="en-US" sz="1200" i="1" dirty="0">
                <a:solidFill>
                  <a:srgbClr val="4A86E8"/>
                </a:solidFill>
                <a:latin typeface="Roboto Light"/>
                <a:ea typeface="Roboto Light"/>
                <a:sym typeface="Roboto Light"/>
              </a:rPr>
              <a:t>internal</a:t>
            </a:r>
            <a:r>
              <a:rPr lang="en-US" sz="1200" dirty="0">
                <a:solidFill>
                  <a:srgbClr val="4A86E8"/>
                </a:solidFill>
                <a:latin typeface="Roboto Light"/>
                <a:ea typeface="Roboto Light"/>
                <a:sym typeface="Roboto Light"/>
              </a:rPr>
              <a:t> innovation around the solution</a:t>
            </a:r>
          </a:p>
        </p:txBody>
      </p:sp>
      <p:sp>
        <p:nvSpPr>
          <p:cNvPr id="13" name="Google Shape;97;p22">
            <a:extLst>
              <a:ext uri="{FF2B5EF4-FFF2-40B4-BE49-F238E27FC236}">
                <a16:creationId xmlns:a16="http://schemas.microsoft.com/office/drawing/2014/main" id="{149DF672-F1C1-4441-840A-DE14E5317B56}"/>
              </a:ext>
            </a:extLst>
          </p:cNvPr>
          <p:cNvSpPr txBox="1">
            <a:spLocks/>
          </p:cNvSpPr>
          <p:nvPr/>
        </p:nvSpPr>
        <p:spPr>
          <a:xfrm>
            <a:off x="1249423" y="501868"/>
            <a:ext cx="6429823" cy="100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dirty="0">
                <a:solidFill>
                  <a:srgbClr val="FFFFFF"/>
                </a:solidFill>
                <a:latin typeface="Roboto Light"/>
                <a:ea typeface="Roboto Light"/>
                <a:cs typeface="Roboto Light"/>
                <a:sym typeface="Roboto Light"/>
              </a:rPr>
              <a:t>Closed-Source Model</a:t>
            </a:r>
          </a:p>
        </p:txBody>
      </p:sp>
    </p:spTree>
    <p:extLst>
      <p:ext uri="{BB962C8B-B14F-4D97-AF65-F5344CB8AC3E}">
        <p14:creationId xmlns:p14="http://schemas.microsoft.com/office/powerpoint/2010/main" val="145971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1" name="Google Shape;96;p22">
            <a:extLst>
              <a:ext uri="{FF2B5EF4-FFF2-40B4-BE49-F238E27FC236}">
                <a16:creationId xmlns:a16="http://schemas.microsoft.com/office/drawing/2014/main" id="{D00B2132-22E9-7146-A0C0-21B876691B58}"/>
              </a:ext>
            </a:extLst>
          </p:cNvPr>
          <p:cNvSpPr/>
          <p:nvPr/>
        </p:nvSpPr>
        <p:spPr>
          <a:xfrm>
            <a:off x="2185082" y="1428750"/>
            <a:ext cx="4863118" cy="3048000"/>
          </a:xfrm>
          <a:prstGeom prst="rect">
            <a:avLst/>
          </a:prstGeom>
          <a:solidFill>
            <a:srgbClr val="021524"/>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
        <p:nvSpPr>
          <p:cNvPr id="12" name="Google Shape;97;p22">
            <a:extLst>
              <a:ext uri="{FF2B5EF4-FFF2-40B4-BE49-F238E27FC236}">
                <a16:creationId xmlns:a16="http://schemas.microsoft.com/office/drawing/2014/main" id="{BEADB582-24C4-3445-B821-E4686E2D6FE4}"/>
              </a:ext>
            </a:extLst>
          </p:cNvPr>
          <p:cNvSpPr txBox="1">
            <a:spLocks/>
          </p:cNvSpPr>
          <p:nvPr/>
        </p:nvSpPr>
        <p:spPr>
          <a:xfrm>
            <a:off x="1249423" y="501868"/>
            <a:ext cx="6429823" cy="100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dirty="0">
                <a:solidFill>
                  <a:srgbClr val="FFFFFF"/>
                </a:solidFill>
                <a:latin typeface="Roboto Light"/>
                <a:ea typeface="Roboto Light"/>
                <a:cs typeface="Roboto Light"/>
                <a:sym typeface="Roboto Light"/>
              </a:rPr>
              <a:t>Open-Source Model</a:t>
            </a:r>
          </a:p>
        </p:txBody>
      </p:sp>
      <p:sp>
        <p:nvSpPr>
          <p:cNvPr id="13" name="Google Shape;93;p22">
            <a:extLst>
              <a:ext uri="{FF2B5EF4-FFF2-40B4-BE49-F238E27FC236}">
                <a16:creationId xmlns:a16="http://schemas.microsoft.com/office/drawing/2014/main" id="{1E8DB9B5-B9C5-AC47-94A1-066CEF596C4A}"/>
              </a:ext>
            </a:extLst>
          </p:cNvPr>
          <p:cNvSpPr txBox="1">
            <a:spLocks/>
          </p:cNvSpPr>
          <p:nvPr/>
        </p:nvSpPr>
        <p:spPr>
          <a:xfrm>
            <a:off x="2206418" y="2483494"/>
            <a:ext cx="4384234" cy="10172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Experts are fully versed in the specific environmental conditions</a:t>
            </a:r>
          </a:p>
          <a:p>
            <a:r>
              <a:rPr lang="en-US" sz="1200" dirty="0">
                <a:solidFill>
                  <a:srgbClr val="4A86E8"/>
                </a:solidFill>
                <a:latin typeface="Roboto Light"/>
                <a:ea typeface="Roboto Light"/>
                <a:cs typeface="Roboto Light"/>
                <a:sym typeface="Roboto Light"/>
              </a:rPr>
              <a:t> - Can significantly decrease MTT, and maximize overall efficacy during troubleshooting</a:t>
            </a:r>
          </a:p>
        </p:txBody>
      </p:sp>
      <p:sp>
        <p:nvSpPr>
          <p:cNvPr id="14" name="Google Shape;93;p22">
            <a:extLst>
              <a:ext uri="{FF2B5EF4-FFF2-40B4-BE49-F238E27FC236}">
                <a16:creationId xmlns:a16="http://schemas.microsoft.com/office/drawing/2014/main" id="{727AC1F3-42B7-134F-B762-71441817DDE5}"/>
              </a:ext>
            </a:extLst>
          </p:cNvPr>
          <p:cNvSpPr txBox="1">
            <a:spLocks/>
          </p:cNvSpPr>
          <p:nvPr/>
        </p:nvSpPr>
        <p:spPr>
          <a:xfrm>
            <a:off x="2201198" y="1427208"/>
            <a:ext cx="4857518" cy="10768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Experts have the opportunity to leverage their skills for the benefit your entire space</a:t>
            </a:r>
          </a:p>
          <a:p>
            <a:r>
              <a:rPr lang="en-US" sz="1200" dirty="0">
                <a:solidFill>
                  <a:srgbClr val="4A86E8"/>
                </a:solidFill>
                <a:latin typeface="Roboto Light"/>
                <a:ea typeface="Roboto Light"/>
                <a:sym typeface="Roboto Light"/>
              </a:rPr>
              <a:t>- Experts can optimize integrations, support and ops because of this understanding</a:t>
            </a:r>
          </a:p>
        </p:txBody>
      </p:sp>
      <p:sp>
        <p:nvSpPr>
          <p:cNvPr id="16" name="Google Shape;93;p22">
            <a:extLst>
              <a:ext uri="{FF2B5EF4-FFF2-40B4-BE49-F238E27FC236}">
                <a16:creationId xmlns:a16="http://schemas.microsoft.com/office/drawing/2014/main" id="{614F9532-5BDF-434A-AAC9-5815B42A60A3}"/>
              </a:ext>
            </a:extLst>
          </p:cNvPr>
          <p:cNvSpPr txBox="1">
            <a:spLocks/>
          </p:cNvSpPr>
          <p:nvPr/>
        </p:nvSpPr>
        <p:spPr>
          <a:xfrm>
            <a:off x="2218114" y="3571993"/>
            <a:ext cx="4605005" cy="857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Product is entirely visible, and your team’s understanding of it is fully unhindered</a:t>
            </a:r>
          </a:p>
          <a:p>
            <a:r>
              <a:rPr lang="en-US" sz="1200" dirty="0">
                <a:solidFill>
                  <a:srgbClr val="4A86E8"/>
                </a:solidFill>
                <a:latin typeface="Roboto Light"/>
                <a:ea typeface="Roboto Light"/>
                <a:sym typeface="Roboto Light"/>
              </a:rPr>
              <a:t>- Enables cultivated experts to do full fledged solutioning</a:t>
            </a:r>
          </a:p>
        </p:txBody>
      </p:sp>
    </p:spTree>
    <p:extLst>
      <p:ext uri="{BB962C8B-B14F-4D97-AF65-F5344CB8AC3E}">
        <p14:creationId xmlns:p14="http://schemas.microsoft.com/office/powerpoint/2010/main" val="231886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6"/>
          <p:cNvSpPr/>
          <p:nvPr/>
        </p:nvSpPr>
        <p:spPr>
          <a:xfrm>
            <a:off x="0" y="0"/>
            <a:ext cx="9144000" cy="5143500"/>
          </a:xfrm>
          <a:prstGeom prst="rect">
            <a:avLst/>
          </a:prstGeom>
          <a:gradFill>
            <a:gsLst>
              <a:gs pos="0">
                <a:srgbClr val="021524"/>
              </a:gs>
              <a:gs pos="100000">
                <a:srgbClr val="010F1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txBox="1">
            <a:spLocks noGrp="1"/>
          </p:cNvSpPr>
          <p:nvPr>
            <p:ph type="title"/>
          </p:nvPr>
        </p:nvSpPr>
        <p:spPr>
          <a:xfrm>
            <a:off x="1193450" y="1372175"/>
            <a:ext cx="6757200" cy="23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Roboto Light"/>
                <a:ea typeface="Roboto Light"/>
                <a:cs typeface="Roboto Light"/>
                <a:sym typeface="Roboto Light"/>
              </a:rPr>
              <a:t>How do we cultivate Internal experts?</a:t>
            </a:r>
            <a:endParaRPr sz="3600" dirty="0">
              <a:solidFill>
                <a:srgbClr val="D9D2E9"/>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Community Participation</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2</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lvl="0"/>
            <a:r>
              <a:rPr lang="en-US" sz="2400" dirty="0">
                <a:solidFill>
                  <a:srgbClr val="4A86E8"/>
                </a:solidFill>
                <a:latin typeface="Roboto Light"/>
                <a:ea typeface="Roboto Light"/>
                <a:cs typeface="Roboto Light"/>
                <a:sym typeface="Roboto Light"/>
              </a:rPr>
              <a:t>Tried but True</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829677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190954"/>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170077"/>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1429610"/>
            <a:ext cx="1393136"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1572850"/>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sp>
        <p:nvSpPr>
          <p:cNvPr id="38" name="Rounded Rectangle 37">
            <a:extLst>
              <a:ext uri="{FF2B5EF4-FFF2-40B4-BE49-F238E27FC236}">
                <a16:creationId xmlns:a16="http://schemas.microsoft.com/office/drawing/2014/main" id="{3DD5C621-2842-644D-8A3E-1C0391EB0CFF}"/>
              </a:ext>
            </a:extLst>
          </p:cNvPr>
          <p:cNvSpPr/>
          <p:nvPr/>
        </p:nvSpPr>
        <p:spPr>
          <a:xfrm>
            <a:off x="971610" y="2957248"/>
            <a:ext cx="4909258" cy="1214701"/>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085910" y="3203229"/>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502s during our testing… and can’t find logs for the transactions</a:t>
            </a:r>
          </a:p>
        </p:txBody>
      </p:sp>
      <p:pic>
        <p:nvPicPr>
          <p:cNvPr id="13" name="Picture 12">
            <a:extLst>
              <a:ext uri="{FF2B5EF4-FFF2-40B4-BE49-F238E27FC236}">
                <a16:creationId xmlns:a16="http://schemas.microsoft.com/office/drawing/2014/main" id="{51F36A93-122E-5C43-8774-B1107052BBE7}"/>
              </a:ext>
            </a:extLst>
          </p:cNvPr>
          <p:cNvPicPr>
            <a:picLocks noChangeAspect="1"/>
          </p:cNvPicPr>
          <p:nvPr/>
        </p:nvPicPr>
        <p:blipFill>
          <a:blip r:embed="rId4"/>
          <a:stretch>
            <a:fillRect/>
          </a:stretch>
        </p:blipFill>
        <p:spPr>
          <a:xfrm>
            <a:off x="8425982" y="1410560"/>
            <a:ext cx="530352" cy="530352"/>
          </a:xfrm>
          <a:prstGeom prst="ellipse">
            <a:avLst/>
          </a:prstGeom>
          <a:ln>
            <a:solidFill>
              <a:schemeClr val="accent1">
                <a:lumMod val="60000"/>
                <a:lumOff val="40000"/>
              </a:schemeClr>
            </a:solidFill>
          </a:ln>
        </p:spPr>
      </p:pic>
      <p:pic>
        <p:nvPicPr>
          <p:cNvPr id="14" name="Picture 13">
            <a:extLst>
              <a:ext uri="{FF2B5EF4-FFF2-40B4-BE49-F238E27FC236}">
                <a16:creationId xmlns:a16="http://schemas.microsoft.com/office/drawing/2014/main" id="{C7899804-0716-5B4A-B28C-7F0F55F75FFB}"/>
              </a:ext>
            </a:extLst>
          </p:cNvPr>
          <p:cNvPicPr>
            <a:picLocks noChangeAspect="1"/>
          </p:cNvPicPr>
          <p:nvPr/>
        </p:nvPicPr>
        <p:blipFill rotWithShape="1">
          <a:blip r:embed="rId5"/>
          <a:srcRect l="17561" r="21090"/>
          <a:stretch/>
        </p:blipFill>
        <p:spPr>
          <a:xfrm>
            <a:off x="949314" y="4411729"/>
            <a:ext cx="5257801" cy="1311142"/>
          </a:xfrm>
          <a:prstGeom prst="roundRect">
            <a:avLst/>
          </a:prstGeom>
          <a:noFill/>
          <a:ln w="12700">
            <a:solidFill>
              <a:schemeClr val="tx2"/>
            </a:solidFill>
          </a:ln>
          <a:effectLst>
            <a:glow>
              <a:srgbClr val="0070C0"/>
            </a:glow>
          </a:effectLst>
        </p:spPr>
      </p:pic>
      <p:sp>
        <p:nvSpPr>
          <p:cNvPr id="26" name="Google Shape;140;p28">
            <a:extLst>
              <a:ext uri="{FF2B5EF4-FFF2-40B4-BE49-F238E27FC236}">
                <a16:creationId xmlns:a16="http://schemas.microsoft.com/office/drawing/2014/main" id="{5E187100-12CE-2E4E-A6DF-3175626E6A90}"/>
              </a:ext>
            </a:extLst>
          </p:cNvPr>
          <p:cNvSpPr txBox="1">
            <a:spLocks/>
          </p:cNvSpPr>
          <p:nvPr/>
        </p:nvSpPr>
        <p:spPr>
          <a:xfrm>
            <a:off x="1085910" y="285750"/>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Tree>
    <p:extLst>
      <p:ext uri="{BB962C8B-B14F-4D97-AF65-F5344CB8AC3E}">
        <p14:creationId xmlns:p14="http://schemas.microsoft.com/office/powerpoint/2010/main" val="305021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90"/>
                                          </p:val>
                                        </p:tav>
                                        <p:tav tm="100000">
                                          <p:val>
                                            <p:fltVal val="0"/>
                                          </p:val>
                                        </p:tav>
                                      </p:tavLst>
                                    </p:anim>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3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 calcmode="lin" valueType="num">
                                      <p:cBhvr>
                                        <p:cTn id="29" dur="500" fill="hold"/>
                                        <p:tgtEl>
                                          <p:spTgt spid="13"/>
                                        </p:tgtEl>
                                        <p:attrNameLst>
                                          <p:attrName>style.rotation</p:attrName>
                                        </p:attrNameLst>
                                      </p:cBhvr>
                                      <p:tavLst>
                                        <p:tav tm="0">
                                          <p:val>
                                            <p:fltVal val="90"/>
                                          </p:val>
                                        </p:tav>
                                        <p:tav tm="100000">
                                          <p:val>
                                            <p:fltVal val="0"/>
                                          </p:val>
                                        </p:tav>
                                      </p:tavLst>
                                    </p:anim>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nodeType="clickEffect">
                                  <p:stCondLst>
                                    <p:cond delay="0"/>
                                  </p:stCondLst>
                                  <p:childTnLst>
                                    <p:animMotion origin="layout" path="M 0 0 L 0 -0.14815 " pathEditMode="relative" ptsTypes="AA">
                                      <p:cBhvr>
                                        <p:cTn id="47" dur="500" fill="hold"/>
                                        <p:tgtEl>
                                          <p:spTgt spid="33"/>
                                        </p:tgtEl>
                                        <p:attrNameLst>
                                          <p:attrName>ppt_x</p:attrName>
                                          <p:attrName>ppt_y</p:attrName>
                                        </p:attrNameLst>
                                      </p:cBhvr>
                                    </p:animMotion>
                                  </p:childTnLst>
                                </p:cTn>
                              </p:par>
                              <p:par>
                                <p:cTn id="48" presetID="0" presetClass="path" presetSubtype="0" accel="50000" decel="50000" fill="hold" grpId="1" nodeType="withEffect">
                                  <p:stCondLst>
                                    <p:cond delay="0"/>
                                  </p:stCondLst>
                                  <p:childTnLst>
                                    <p:animMotion origin="layout" path="M 0 0 L 0 -0.14815 " pathEditMode="relative" ptsTypes="AA">
                                      <p:cBhvr>
                                        <p:cTn id="49" dur="500" fill="hold"/>
                                        <p:tgtEl>
                                          <p:spTgt spid="11"/>
                                        </p:tgtEl>
                                        <p:attrNameLst>
                                          <p:attrName>ppt_x</p:attrName>
                                          <p:attrName>ppt_y</p:attrName>
                                        </p:attrNameLst>
                                      </p:cBhvr>
                                    </p:animMotion>
                                  </p:childTnLst>
                                </p:cTn>
                              </p:par>
                              <p:par>
                                <p:cTn id="50" presetID="0" presetClass="path" presetSubtype="0" accel="50000" decel="50000" fill="hold" grpId="1" nodeType="withEffect">
                                  <p:stCondLst>
                                    <p:cond delay="0"/>
                                  </p:stCondLst>
                                  <p:childTnLst>
                                    <p:animMotion origin="layout" path="M 0 0 L 0 -0.14815 " pathEditMode="relative" ptsTypes="AA">
                                      <p:cBhvr>
                                        <p:cTn id="51" dur="500" fill="hold"/>
                                        <p:tgtEl>
                                          <p:spTgt spid="16"/>
                                        </p:tgtEl>
                                        <p:attrNameLst>
                                          <p:attrName>ppt_x</p:attrName>
                                          <p:attrName>ppt_y</p:attrName>
                                        </p:attrNameLst>
                                      </p:cBhvr>
                                    </p:animMotion>
                                  </p:childTnLst>
                                </p:cTn>
                              </p:par>
                              <p:par>
                                <p:cTn id="52" presetID="0" presetClass="path" presetSubtype="0" accel="50000" decel="50000" fill="hold" grpId="1" nodeType="withEffect">
                                  <p:stCondLst>
                                    <p:cond delay="0"/>
                                  </p:stCondLst>
                                  <p:childTnLst>
                                    <p:animMotion origin="layout" path="M 0 0 L 0 -0.14815 " pathEditMode="relative" ptsTypes="AA">
                                      <p:cBhvr>
                                        <p:cTn id="53" dur="500" fill="hold"/>
                                        <p:tgtEl>
                                          <p:spTgt spid="17"/>
                                        </p:tgtEl>
                                        <p:attrNameLst>
                                          <p:attrName>ppt_x</p:attrName>
                                          <p:attrName>ppt_y</p:attrName>
                                        </p:attrNameLst>
                                      </p:cBhvr>
                                    </p:animMotion>
                                  </p:childTnLst>
                                </p:cTn>
                              </p:par>
                              <p:par>
                                <p:cTn id="54" presetID="0" presetClass="path" presetSubtype="0" accel="50000" decel="50000" fill="hold" grpId="1" nodeType="withEffect">
                                  <p:stCondLst>
                                    <p:cond delay="0"/>
                                  </p:stCondLst>
                                  <p:childTnLst>
                                    <p:animMotion origin="layout" path="M 0 0 L 0 -0.14815 " pathEditMode="relative" ptsTypes="AA">
                                      <p:cBhvr>
                                        <p:cTn id="55" dur="500" fill="hold"/>
                                        <p:tgtEl>
                                          <p:spTgt spid="38"/>
                                        </p:tgtEl>
                                        <p:attrNameLst>
                                          <p:attrName>ppt_x</p:attrName>
                                          <p:attrName>ppt_y</p:attrName>
                                        </p:attrNameLst>
                                      </p:cBhvr>
                                    </p:animMotion>
                                  </p:childTnLst>
                                </p:cTn>
                              </p:par>
                              <p:par>
                                <p:cTn id="56" presetID="0" presetClass="path" presetSubtype="0" accel="50000" decel="50000" fill="hold" grpId="1" nodeType="withEffect">
                                  <p:stCondLst>
                                    <p:cond delay="0"/>
                                  </p:stCondLst>
                                  <p:childTnLst>
                                    <p:animMotion origin="layout" path="M 0 0 L 0 -0.14815 " pathEditMode="relative" ptsTypes="AA">
                                      <p:cBhvr>
                                        <p:cTn id="57" dur="500" fill="hold"/>
                                        <p:tgtEl>
                                          <p:spTgt spid="39"/>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4815 " pathEditMode="relative" ptsTypes="AA">
                                      <p:cBhvr>
                                        <p:cTn id="59" dur="500" fill="hold"/>
                                        <p:tgtEl>
                                          <p:spTgt spid="13"/>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4815 " pathEditMode="relative" ptsTypes="AA">
                                      <p:cBhvr>
                                        <p:cTn id="61" dur="500" fill="hold"/>
                                        <p:tgtEl>
                                          <p:spTgt spid="14"/>
                                        </p:tgtEl>
                                        <p:attrNameLst>
                                          <p:attrName>ppt_x</p:attrName>
                                          <p:attrName>ppt_y</p:attrName>
                                        </p:attrNameLst>
                                      </p:cBhvr>
                                    </p:animMotion>
                                  </p:childTnLst>
                                </p:cTn>
                              </p:par>
                              <p:par>
                                <p:cTn id="62" presetID="0" presetClass="path" presetSubtype="0" accel="50000" decel="50000" fill="hold" grpId="1" nodeType="withEffect">
                                  <p:stCondLst>
                                    <p:cond delay="0"/>
                                  </p:stCondLst>
                                  <p:childTnLst>
                                    <p:animMotion origin="layout" path="M 0 0 L 0 -0.14815 " pathEditMode="relative" ptsTypes="AA">
                                      <p:cBhvr>
                                        <p:cTn id="63" dur="5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16" grpId="1" animBg="1"/>
      <p:bldP spid="17" grpId="0"/>
      <p:bldP spid="17" grpId="1"/>
      <p:bldP spid="38" grpId="0" animBg="1"/>
      <p:bldP spid="38" grpId="1" animBg="1"/>
      <p:bldP spid="39" grpId="0"/>
      <p:bldP spid="39" grpId="1"/>
      <p:bldP spid="26" grpId="0"/>
      <p:bldP spid="2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506025"/>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526902"/>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732631"/>
            <a:ext cx="1393136"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875871"/>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sp>
        <p:nvSpPr>
          <p:cNvPr id="38" name="Rounded Rectangle 37">
            <a:extLst>
              <a:ext uri="{FF2B5EF4-FFF2-40B4-BE49-F238E27FC236}">
                <a16:creationId xmlns:a16="http://schemas.microsoft.com/office/drawing/2014/main" id="{3DD5C621-2842-644D-8A3E-1C0391EB0CFF}"/>
              </a:ext>
            </a:extLst>
          </p:cNvPr>
          <p:cNvSpPr/>
          <p:nvPr/>
        </p:nvSpPr>
        <p:spPr>
          <a:xfrm>
            <a:off x="971610" y="2260269"/>
            <a:ext cx="4909258" cy="1214701"/>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085910" y="2506250"/>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502s during our testing… and can’t find logs for the transactions</a:t>
            </a:r>
          </a:p>
        </p:txBody>
      </p:sp>
      <p:pic>
        <p:nvPicPr>
          <p:cNvPr id="13" name="Picture 12">
            <a:extLst>
              <a:ext uri="{FF2B5EF4-FFF2-40B4-BE49-F238E27FC236}">
                <a16:creationId xmlns:a16="http://schemas.microsoft.com/office/drawing/2014/main" id="{51F36A93-122E-5C43-8774-B1107052BBE7}"/>
              </a:ext>
            </a:extLst>
          </p:cNvPr>
          <p:cNvPicPr>
            <a:picLocks noChangeAspect="1"/>
          </p:cNvPicPr>
          <p:nvPr/>
        </p:nvPicPr>
        <p:blipFill>
          <a:blip r:embed="rId4"/>
          <a:stretch>
            <a:fillRect/>
          </a:stretch>
        </p:blipFill>
        <p:spPr>
          <a:xfrm>
            <a:off x="8425982" y="713581"/>
            <a:ext cx="530352" cy="530352"/>
          </a:xfrm>
          <a:prstGeom prst="ellipse">
            <a:avLst/>
          </a:prstGeom>
          <a:ln>
            <a:solidFill>
              <a:schemeClr val="accent1">
                <a:lumMod val="60000"/>
                <a:lumOff val="40000"/>
              </a:schemeClr>
            </a:solidFill>
          </a:ln>
        </p:spPr>
      </p:pic>
      <p:pic>
        <p:nvPicPr>
          <p:cNvPr id="14" name="Picture 13">
            <a:extLst>
              <a:ext uri="{FF2B5EF4-FFF2-40B4-BE49-F238E27FC236}">
                <a16:creationId xmlns:a16="http://schemas.microsoft.com/office/drawing/2014/main" id="{C7899804-0716-5B4A-B28C-7F0F55F75FFB}"/>
              </a:ext>
            </a:extLst>
          </p:cNvPr>
          <p:cNvPicPr>
            <a:picLocks noChangeAspect="1"/>
          </p:cNvPicPr>
          <p:nvPr/>
        </p:nvPicPr>
        <p:blipFill rotWithShape="1">
          <a:blip r:embed="rId5"/>
          <a:srcRect l="17561" r="21090"/>
          <a:stretch/>
        </p:blipFill>
        <p:spPr>
          <a:xfrm>
            <a:off x="949314" y="3714750"/>
            <a:ext cx="5257801" cy="1311142"/>
          </a:xfrm>
          <a:prstGeom prst="roundRect">
            <a:avLst/>
          </a:prstGeom>
          <a:noFill/>
          <a:ln w="12700">
            <a:solidFill>
              <a:schemeClr val="tx2"/>
            </a:solidFill>
          </a:ln>
          <a:effectLst>
            <a:glow>
              <a:srgbClr val="0070C0"/>
            </a:glow>
          </a:effectLst>
        </p:spPr>
      </p:pic>
      <p:sp>
        <p:nvSpPr>
          <p:cNvPr id="18" name="Rounded Rectangle 17">
            <a:extLst>
              <a:ext uri="{FF2B5EF4-FFF2-40B4-BE49-F238E27FC236}">
                <a16:creationId xmlns:a16="http://schemas.microsoft.com/office/drawing/2014/main" id="{B6C60F16-9C01-9147-A3E0-5482CEB082C4}"/>
              </a:ext>
            </a:extLst>
          </p:cNvPr>
          <p:cNvSpPr/>
          <p:nvPr/>
        </p:nvSpPr>
        <p:spPr>
          <a:xfrm>
            <a:off x="3581400" y="5270125"/>
            <a:ext cx="4585971"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0A0219F-825C-1241-BC7E-F8F606CAD007}"/>
              </a:ext>
            </a:extLst>
          </p:cNvPr>
          <p:cNvSpPr txBox="1">
            <a:spLocks/>
          </p:cNvSpPr>
          <p:nvPr/>
        </p:nvSpPr>
        <p:spPr>
          <a:xfrm>
            <a:off x="3733800" y="5413365"/>
            <a:ext cx="4267200"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Found the transaction in our STDOUT…</a:t>
            </a:r>
          </a:p>
        </p:txBody>
      </p:sp>
      <p:sp>
        <p:nvSpPr>
          <p:cNvPr id="26" name="Google Shape;140;p28">
            <a:extLst>
              <a:ext uri="{FF2B5EF4-FFF2-40B4-BE49-F238E27FC236}">
                <a16:creationId xmlns:a16="http://schemas.microsoft.com/office/drawing/2014/main" id="{5E187100-12CE-2E4E-A6DF-3175626E6A90}"/>
              </a:ext>
            </a:extLst>
          </p:cNvPr>
          <p:cNvSpPr txBox="1">
            <a:spLocks/>
          </p:cNvSpPr>
          <p:nvPr/>
        </p:nvSpPr>
        <p:spPr>
          <a:xfrm>
            <a:off x="1085910" y="-411229"/>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Tree>
    <p:extLst>
      <p:ext uri="{BB962C8B-B14F-4D97-AF65-F5344CB8AC3E}">
        <p14:creationId xmlns:p14="http://schemas.microsoft.com/office/powerpoint/2010/main" val="67639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6235 L 0 0.00432 " pathEditMode="fixed" ptsTypes="AA">
                                      <p:cBhvr>
                                        <p:cTn id="6" dur="50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6265 L 0 0.00402 " pathEditMode="fixed" ptsTypes="AA">
                                      <p:cBhvr>
                                        <p:cTn id="8" dur="50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6235 L 0 0.00432 " pathEditMode="fixed" ptsTypes="AA">
                                      <p:cBhvr>
                                        <p:cTn id="10" dur="500" spd="-100000" fill="hold"/>
                                        <p:tgtEl>
                                          <p:spTgt spid="1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6235 L 0 0.00432 " pathEditMode="fixed" ptsTypes="AA">
                                      <p:cBhvr>
                                        <p:cTn id="12" dur="500" spd="-100000" fill="hold"/>
                                        <p:tgtEl>
                                          <p:spTgt spid="1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6265 L 0 0.00402 " pathEditMode="fixed" ptsTypes="AA">
                                      <p:cBhvr>
                                        <p:cTn id="14" dur="500" spd="-100000" fill="hold"/>
                                        <p:tgtEl>
                                          <p:spTgt spid="3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6265 L 0 0.00402 " pathEditMode="fixed" ptsTypes="AA">
                                      <p:cBhvr>
                                        <p:cTn id="16" dur="500" spd="-100000" fill="hold"/>
                                        <p:tgtEl>
                                          <p:spTgt spid="39"/>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26235 L 0 0.00432 " pathEditMode="fixed" ptsTypes="AA">
                                      <p:cBhvr>
                                        <p:cTn id="18" dur="500" spd="-100000" fill="hold"/>
                                        <p:tgtEl>
                                          <p:spTgt spid="13"/>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26265 L 0 0.00402 " pathEditMode="fixed" ptsTypes="AA">
                                      <p:cBhvr>
                                        <p:cTn id="20" dur="500" spd="-100000" fill="hold"/>
                                        <p:tgtEl>
                                          <p:spTgt spid="14"/>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6265 L 0 0.00402 " pathEditMode="fixed" ptsTypes="AA">
                                      <p:cBhvr>
                                        <p:cTn id="22" dur="500" spd="-100000" fill="hold"/>
                                        <p:tgtEl>
                                          <p:spTgt spid="18"/>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6265 L 0 0.00402 " pathEditMode="fixed" ptsTypes="AA">
                                      <p:cBhvr>
                                        <p:cTn id="24" dur="500" spd="-100000" fill="hold"/>
                                        <p:tgtEl>
                                          <p:spTgt spid="19"/>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26265 L 0 0.00402 " pathEditMode="fixed" ptsTypes="AA">
                                      <p:cBhvr>
                                        <p:cTn id="26" dur="500" spd="-100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p:bldP spid="38" grpId="0" animBg="1"/>
      <p:bldP spid="39" grpId="0"/>
      <p:bldP spid="18" grpId="0" animBg="1"/>
      <p:bldP spid="19"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617817"/>
            <a:ext cx="1393136"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47457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sp>
        <p:nvSpPr>
          <p:cNvPr id="38" name="Rounded Rectangle 37">
            <a:extLst>
              <a:ext uri="{FF2B5EF4-FFF2-40B4-BE49-F238E27FC236}">
                <a16:creationId xmlns:a16="http://schemas.microsoft.com/office/drawing/2014/main" id="{3DD5C621-2842-644D-8A3E-1C0391EB0CFF}"/>
              </a:ext>
            </a:extLst>
          </p:cNvPr>
          <p:cNvSpPr/>
          <p:nvPr/>
        </p:nvSpPr>
        <p:spPr>
          <a:xfrm>
            <a:off x="971610" y="909821"/>
            <a:ext cx="4909258" cy="1214701"/>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085910" y="1155802"/>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502s during our testing… and can’t find logs for the transactions</a:t>
            </a:r>
          </a:p>
        </p:txBody>
      </p:sp>
      <p:pic>
        <p:nvPicPr>
          <p:cNvPr id="13" name="Picture 12">
            <a:extLst>
              <a:ext uri="{FF2B5EF4-FFF2-40B4-BE49-F238E27FC236}">
                <a16:creationId xmlns:a16="http://schemas.microsoft.com/office/drawing/2014/main" id="{51F36A93-122E-5C43-8774-B1107052BBE7}"/>
              </a:ext>
            </a:extLst>
          </p:cNvPr>
          <p:cNvPicPr>
            <a:picLocks noChangeAspect="1"/>
          </p:cNvPicPr>
          <p:nvPr/>
        </p:nvPicPr>
        <p:blipFill>
          <a:blip r:embed="rId3"/>
          <a:stretch>
            <a:fillRect/>
          </a:stretch>
        </p:blipFill>
        <p:spPr>
          <a:xfrm>
            <a:off x="8425982" y="-636867"/>
            <a:ext cx="530352" cy="530352"/>
          </a:xfrm>
          <a:prstGeom prst="ellipse">
            <a:avLst/>
          </a:prstGeom>
          <a:ln>
            <a:solidFill>
              <a:schemeClr val="accent1">
                <a:lumMod val="60000"/>
                <a:lumOff val="40000"/>
              </a:schemeClr>
            </a:solidFill>
          </a:ln>
        </p:spPr>
      </p:pic>
      <p:pic>
        <p:nvPicPr>
          <p:cNvPr id="14" name="Picture 13">
            <a:extLst>
              <a:ext uri="{FF2B5EF4-FFF2-40B4-BE49-F238E27FC236}">
                <a16:creationId xmlns:a16="http://schemas.microsoft.com/office/drawing/2014/main" id="{C7899804-0716-5B4A-B28C-7F0F55F75FFB}"/>
              </a:ext>
            </a:extLst>
          </p:cNvPr>
          <p:cNvPicPr>
            <a:picLocks noChangeAspect="1"/>
          </p:cNvPicPr>
          <p:nvPr/>
        </p:nvPicPr>
        <p:blipFill rotWithShape="1">
          <a:blip r:embed="rId4"/>
          <a:srcRect l="17561" r="21090"/>
          <a:stretch/>
        </p:blipFill>
        <p:spPr>
          <a:xfrm>
            <a:off x="949314" y="2364302"/>
            <a:ext cx="5257801" cy="1311142"/>
          </a:xfrm>
          <a:prstGeom prst="roundRect">
            <a:avLst/>
          </a:prstGeom>
          <a:noFill/>
          <a:ln w="12700">
            <a:solidFill>
              <a:schemeClr val="tx2"/>
            </a:solidFill>
          </a:ln>
          <a:effectLst>
            <a:glow>
              <a:srgbClr val="0070C0"/>
            </a:glow>
          </a:effectLst>
        </p:spPr>
      </p:pic>
      <p:sp>
        <p:nvSpPr>
          <p:cNvPr id="18" name="Rounded Rectangle 17">
            <a:extLst>
              <a:ext uri="{FF2B5EF4-FFF2-40B4-BE49-F238E27FC236}">
                <a16:creationId xmlns:a16="http://schemas.microsoft.com/office/drawing/2014/main" id="{B6C60F16-9C01-9147-A3E0-5482CEB082C4}"/>
              </a:ext>
            </a:extLst>
          </p:cNvPr>
          <p:cNvSpPr/>
          <p:nvPr/>
        </p:nvSpPr>
        <p:spPr>
          <a:xfrm>
            <a:off x="3581400" y="3919677"/>
            <a:ext cx="4585971"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0A0219F-825C-1241-BC7E-F8F606CAD007}"/>
              </a:ext>
            </a:extLst>
          </p:cNvPr>
          <p:cNvSpPr txBox="1">
            <a:spLocks/>
          </p:cNvSpPr>
          <p:nvPr/>
        </p:nvSpPr>
        <p:spPr>
          <a:xfrm>
            <a:off x="3733800" y="4062917"/>
            <a:ext cx="4267200"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Found the transaction in our STDOUT…</a:t>
            </a:r>
          </a:p>
        </p:txBody>
      </p:sp>
      <p:pic>
        <p:nvPicPr>
          <p:cNvPr id="20" name="Picture 19">
            <a:extLst>
              <a:ext uri="{FF2B5EF4-FFF2-40B4-BE49-F238E27FC236}">
                <a16:creationId xmlns:a16="http://schemas.microsoft.com/office/drawing/2014/main" id="{2860D4DC-2850-314A-B863-E04BC521624C}"/>
              </a:ext>
            </a:extLst>
          </p:cNvPr>
          <p:cNvPicPr>
            <a:picLocks noChangeAspect="1"/>
          </p:cNvPicPr>
          <p:nvPr/>
        </p:nvPicPr>
        <p:blipFill rotWithShape="1">
          <a:blip r:embed="rId5"/>
          <a:srcRect l="45000" r="9164"/>
          <a:stretch/>
        </p:blipFill>
        <p:spPr>
          <a:xfrm>
            <a:off x="1641134" y="5238750"/>
            <a:ext cx="6520982" cy="1999443"/>
          </a:xfrm>
          <a:prstGeom prst="roundRect">
            <a:avLst/>
          </a:prstGeom>
          <a:ln>
            <a:solidFill>
              <a:schemeClr val="accent1">
                <a:lumMod val="20000"/>
                <a:lumOff val="80000"/>
              </a:schemeClr>
            </a:solidFill>
          </a:ln>
          <a:effectLst>
            <a:glow>
              <a:srgbClr val="0070C0"/>
            </a:glow>
          </a:effectLst>
        </p:spPr>
      </p:pic>
    </p:spTree>
    <p:extLst>
      <p:ext uri="{BB962C8B-B14F-4D97-AF65-F5344CB8AC3E}">
        <p14:creationId xmlns:p14="http://schemas.microsoft.com/office/powerpoint/2010/main" val="218825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42963 L 0 0.01482 " pathEditMode="fixed" ptsTypes="AA">
                                      <p:cBhvr>
                                        <p:cTn id="6" dur="250" spd="-100000" fill="hold"/>
                                        <p:tgtEl>
                                          <p:spTgt spid="1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42963 L 0 0.01482 " pathEditMode="fixed" ptsTypes="AA">
                                      <p:cBhvr>
                                        <p:cTn id="8" dur="250" spd="-100000" fill="hold"/>
                                        <p:tgtEl>
                                          <p:spTgt spid="1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42932 L 0 0.01513 " pathEditMode="fixed" ptsTypes="AA">
                                      <p:cBhvr>
                                        <p:cTn id="10" dur="250" spd="-100000" fill="hold"/>
                                        <p:tgtEl>
                                          <p:spTgt spid="3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42932 L 0 0.01513 " pathEditMode="fixed" ptsTypes="AA">
                                      <p:cBhvr>
                                        <p:cTn id="12" dur="250" spd="-100000" fill="hold"/>
                                        <p:tgtEl>
                                          <p:spTgt spid="3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42963 L 0 0.01482 " pathEditMode="fixed" ptsTypes="AA">
                                      <p:cBhvr>
                                        <p:cTn id="14" dur="250" spd="-100000" fill="hold"/>
                                        <p:tgtEl>
                                          <p:spTgt spid="13"/>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42963 L 0 0.01482 " pathEditMode="fixed" ptsTypes="AA">
                                      <p:cBhvr>
                                        <p:cTn id="16" dur="250" spd="-100000" fill="hold"/>
                                        <p:tgtEl>
                                          <p:spTgt spid="14"/>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42963 L 0 0.01482 " pathEditMode="fixed" ptsTypes="AA">
                                      <p:cBhvr>
                                        <p:cTn id="18" dur="250" spd="-100000" fill="hold"/>
                                        <p:tgtEl>
                                          <p:spTgt spid="18"/>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42963 L 0 0.01482 " pathEditMode="fixed" ptsTypes="AA">
                                      <p:cBhvr>
                                        <p:cTn id="20" dur="250" spd="-100000" fill="hold"/>
                                        <p:tgtEl>
                                          <p:spTgt spid="1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42963 L 0 0.01482 " pathEditMode="fixed" ptsTypes="AA">
                                      <p:cBhvr>
                                        <p:cTn id="22" dur="250" spd="-100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8" grpId="0" animBg="1"/>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8"/>
          <p:cNvSpPr txBox="1">
            <a:spLocks noGrp="1"/>
          </p:cNvSpPr>
          <p:nvPr>
            <p:ph type="body" idx="1"/>
          </p:nvPr>
        </p:nvSpPr>
        <p:spPr>
          <a:xfrm>
            <a:off x="1895185" y="3089529"/>
            <a:ext cx="2023671" cy="1163157"/>
          </a:xfrm>
          <a:prstGeom prst="rect">
            <a:avLst/>
          </a:prstGeom>
          <a:noFill/>
          <a:ln>
            <a:noFill/>
          </a:ln>
        </p:spPr>
        <p:txBody>
          <a:bodyPr spcFirstLastPara="1" wrap="square" lIns="91425" tIns="91425" rIns="91425" bIns="91425" anchor="t" anchorCtr="0">
            <a:noAutofit/>
          </a:bodyPr>
          <a:lstStyle/>
          <a:p>
            <a:pPr lvl="0"/>
            <a:r>
              <a:rPr lang="en" b="1" dirty="0">
                <a:solidFill>
                  <a:srgbClr val="4051D8"/>
                </a:solidFill>
                <a:latin typeface="Roboto"/>
                <a:ea typeface="Roboto"/>
                <a:cs typeface="Roboto"/>
                <a:sym typeface="Roboto"/>
              </a:rPr>
              <a:t>Jeremy Justus</a:t>
            </a:r>
            <a:br>
              <a:rPr lang="en" sz="1200" b="1" dirty="0">
                <a:solidFill>
                  <a:srgbClr val="4A86E8"/>
                </a:solidFill>
                <a:latin typeface="Roboto"/>
                <a:ea typeface="Roboto"/>
                <a:cs typeface="Roboto"/>
                <a:sym typeface="Roboto"/>
              </a:rPr>
            </a:br>
            <a:br>
              <a:rPr lang="en" sz="1200" dirty="0">
                <a:solidFill>
                  <a:srgbClr val="FFFFFF"/>
                </a:solidFill>
                <a:latin typeface="Roboto"/>
                <a:ea typeface="Roboto"/>
                <a:cs typeface="Roboto"/>
                <a:sym typeface="Roboto"/>
              </a:rPr>
            </a:br>
            <a:r>
              <a:rPr lang="en-US" sz="1200" dirty="0">
                <a:solidFill>
                  <a:schemeClr val="lt1"/>
                </a:solidFill>
                <a:latin typeface="Roboto Light"/>
                <a:ea typeface="Roboto Light"/>
                <a:cs typeface="Roboto Light"/>
                <a:sym typeface="Roboto Light"/>
              </a:rPr>
              <a:t>Sr Software Engineer</a:t>
            </a:r>
          </a:p>
          <a:p>
            <a:pPr lvl="0"/>
            <a:r>
              <a:rPr lang="en-US" sz="1200" dirty="0">
                <a:solidFill>
                  <a:schemeClr val="lt1"/>
                </a:solidFill>
                <a:latin typeface="Roboto Light"/>
                <a:ea typeface="Roboto Light"/>
                <a:cs typeface="Roboto Light"/>
                <a:sym typeface="Roboto Light"/>
              </a:rPr>
              <a:t>Seeker of Stack Overflows</a:t>
            </a:r>
          </a:p>
          <a:p>
            <a:pPr lvl="0"/>
            <a:r>
              <a:rPr lang="en-US" sz="1200" dirty="0">
                <a:solidFill>
                  <a:schemeClr val="lt1"/>
                </a:solidFill>
                <a:latin typeface="Roboto Light"/>
                <a:ea typeface="Roboto Light"/>
                <a:cs typeface="Roboto Light"/>
                <a:sym typeface="Roboto Light"/>
              </a:rPr>
              <a:t>Kong Champion</a:t>
            </a:r>
            <a:endParaRPr lang="en-US" sz="1200" dirty="0">
              <a:solidFill>
                <a:srgbClr val="FFFFFF"/>
              </a:solidFill>
              <a:latin typeface="Roboto"/>
              <a:ea typeface="Roboto"/>
              <a:cs typeface="Roboto"/>
              <a:sym typeface="Roboto"/>
            </a:endParaRPr>
          </a:p>
          <a:p>
            <a:pPr marL="0" lvl="0" indent="0" algn="l" rtl="0">
              <a:lnSpc>
                <a:spcPct val="100000"/>
              </a:lnSpc>
              <a:spcBef>
                <a:spcPts val="0"/>
              </a:spcBef>
              <a:spcAft>
                <a:spcPts val="1000"/>
              </a:spcAft>
              <a:buNone/>
            </a:pPr>
            <a:endParaRPr lang="en" sz="1200" dirty="0">
              <a:solidFill>
                <a:schemeClr val="lt1"/>
              </a:solidFill>
              <a:latin typeface="Roboto Light"/>
              <a:ea typeface="Roboto Light"/>
              <a:cs typeface="Roboto Light"/>
              <a:sym typeface="Roboto Light"/>
            </a:endParaRPr>
          </a:p>
        </p:txBody>
      </p:sp>
      <p:sp>
        <p:nvSpPr>
          <p:cNvPr id="143" name="Google Shape;143;p28"/>
          <p:cNvSpPr txBox="1">
            <a:spLocks noGrp="1"/>
          </p:cNvSpPr>
          <p:nvPr>
            <p:ph type="body" idx="2"/>
          </p:nvPr>
        </p:nvSpPr>
        <p:spPr>
          <a:xfrm>
            <a:off x="5143460" y="3089529"/>
            <a:ext cx="2157225" cy="12865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4051D8"/>
                </a:solidFill>
                <a:latin typeface="Roboto"/>
                <a:ea typeface="Roboto"/>
                <a:cs typeface="Roboto"/>
                <a:sym typeface="Roboto"/>
              </a:rPr>
              <a:t>Ross </a:t>
            </a:r>
            <a:r>
              <a:rPr lang="en" b="1" dirty="0" err="1">
                <a:solidFill>
                  <a:srgbClr val="4051D8"/>
                </a:solidFill>
                <a:latin typeface="Roboto"/>
                <a:ea typeface="Roboto"/>
                <a:cs typeface="Roboto"/>
                <a:sym typeface="Roboto"/>
              </a:rPr>
              <a:t>Sbriscia</a:t>
            </a:r>
            <a:br>
              <a:rPr lang="en" sz="1200" b="1" dirty="0">
                <a:solidFill>
                  <a:srgbClr val="4A86E8"/>
                </a:solidFill>
                <a:latin typeface="Roboto"/>
                <a:ea typeface="Roboto"/>
                <a:cs typeface="Roboto"/>
                <a:sym typeface="Roboto"/>
              </a:rPr>
            </a:br>
            <a:br>
              <a:rPr lang="en" sz="1200" dirty="0">
                <a:solidFill>
                  <a:srgbClr val="FFFFFF"/>
                </a:solidFill>
                <a:latin typeface="Roboto"/>
                <a:ea typeface="Roboto"/>
                <a:cs typeface="Roboto"/>
                <a:sym typeface="Roboto"/>
              </a:rPr>
            </a:br>
            <a:r>
              <a:rPr lang="en" sz="1200" dirty="0">
                <a:solidFill>
                  <a:schemeClr val="lt1"/>
                </a:solidFill>
                <a:latin typeface="Roboto Light"/>
                <a:ea typeface="Roboto Light"/>
                <a:cs typeface="Roboto Light"/>
                <a:sym typeface="Roboto Light"/>
              </a:rPr>
              <a:t>Sr Software Engineer</a:t>
            </a:r>
          </a:p>
          <a:p>
            <a:pPr marL="0" lvl="0" indent="0" algn="l" rtl="0">
              <a:lnSpc>
                <a:spcPct val="100000"/>
              </a:lnSpc>
              <a:spcBef>
                <a:spcPts val="0"/>
              </a:spcBef>
              <a:spcAft>
                <a:spcPts val="0"/>
              </a:spcAft>
              <a:buNone/>
            </a:pPr>
            <a:r>
              <a:rPr lang="en" sz="1200" dirty="0">
                <a:solidFill>
                  <a:schemeClr val="lt1"/>
                </a:solidFill>
                <a:latin typeface="Roboto Light"/>
                <a:ea typeface="Roboto Light"/>
                <a:cs typeface="Roboto Light"/>
                <a:sym typeface="Roboto Light"/>
              </a:rPr>
              <a:t>Expert Googler</a:t>
            </a:r>
            <a:br>
              <a:rPr lang="en" sz="1200" dirty="0">
                <a:solidFill>
                  <a:schemeClr val="lt1"/>
                </a:solidFill>
                <a:latin typeface="Roboto Light"/>
                <a:ea typeface="Roboto Light"/>
                <a:cs typeface="Roboto Light"/>
                <a:sym typeface="Roboto Light"/>
              </a:rPr>
            </a:br>
            <a:r>
              <a:rPr lang="en-US" sz="1200" dirty="0">
                <a:solidFill>
                  <a:schemeClr val="lt1"/>
                </a:solidFill>
                <a:latin typeface="Roboto Light"/>
                <a:ea typeface="Roboto Light"/>
                <a:cs typeface="Roboto Light"/>
                <a:sym typeface="Roboto Light"/>
              </a:rPr>
              <a:t>Kong Champion</a:t>
            </a:r>
            <a:endParaRPr sz="1200" dirty="0">
              <a:solidFill>
                <a:srgbClr val="FFFFFF"/>
              </a:solidFill>
              <a:latin typeface="Roboto"/>
              <a:ea typeface="Roboto"/>
              <a:cs typeface="Roboto"/>
              <a:sym typeface="Roboto"/>
            </a:endParaRPr>
          </a:p>
          <a:p>
            <a:pPr marL="0" lvl="0" indent="0" algn="l" rtl="0">
              <a:lnSpc>
                <a:spcPct val="100000"/>
              </a:lnSpc>
              <a:spcBef>
                <a:spcPts val="1000"/>
              </a:spcBef>
              <a:spcAft>
                <a:spcPts val="1000"/>
              </a:spcAft>
              <a:buNone/>
            </a:pPr>
            <a:endParaRPr sz="1200" dirty="0">
              <a:solidFill>
                <a:srgbClr val="FFFFFF"/>
              </a:solidFill>
              <a:latin typeface="Roboto"/>
              <a:ea typeface="Roboto"/>
              <a:cs typeface="Roboto"/>
              <a:sym typeface="Roboto"/>
            </a:endParaRPr>
          </a:p>
        </p:txBody>
      </p:sp>
      <p:pic>
        <p:nvPicPr>
          <p:cNvPr id="4" name="Picture 3">
            <a:extLst>
              <a:ext uri="{FF2B5EF4-FFF2-40B4-BE49-F238E27FC236}">
                <a16:creationId xmlns:a16="http://schemas.microsoft.com/office/drawing/2014/main" id="{579B91F1-7714-4A45-92DF-6E669C206C92}"/>
              </a:ext>
            </a:extLst>
          </p:cNvPr>
          <p:cNvPicPr>
            <a:picLocks noChangeAspect="1"/>
          </p:cNvPicPr>
          <p:nvPr/>
        </p:nvPicPr>
        <p:blipFill>
          <a:blip r:embed="rId3"/>
          <a:stretch>
            <a:fillRect/>
          </a:stretch>
        </p:blipFill>
        <p:spPr>
          <a:xfrm>
            <a:off x="1724180" y="996175"/>
            <a:ext cx="2023671" cy="2023671"/>
          </a:xfrm>
          <a:prstGeom prst="rect">
            <a:avLst/>
          </a:prstGeom>
          <a:ln>
            <a:solidFill>
              <a:srgbClr val="0070C0"/>
            </a:solidFill>
          </a:ln>
        </p:spPr>
      </p:pic>
      <p:pic>
        <p:nvPicPr>
          <p:cNvPr id="5" name="Picture 4">
            <a:extLst>
              <a:ext uri="{FF2B5EF4-FFF2-40B4-BE49-F238E27FC236}">
                <a16:creationId xmlns:a16="http://schemas.microsoft.com/office/drawing/2014/main" id="{7987F346-B654-D84B-9219-C27DFE597ECD}"/>
              </a:ext>
            </a:extLst>
          </p:cNvPr>
          <p:cNvPicPr>
            <a:picLocks noChangeAspect="1"/>
          </p:cNvPicPr>
          <p:nvPr/>
        </p:nvPicPr>
        <p:blipFill>
          <a:blip r:embed="rId4"/>
          <a:stretch>
            <a:fillRect/>
          </a:stretch>
        </p:blipFill>
        <p:spPr>
          <a:xfrm>
            <a:off x="4953000" y="1032248"/>
            <a:ext cx="2017186" cy="2056470"/>
          </a:xfrm>
          <a:prstGeom prst="rect">
            <a:avLst/>
          </a:prstGeom>
          <a:ln>
            <a:solidFill>
              <a:srgbClr val="4A86E8"/>
            </a:solidFill>
          </a:ln>
        </p:spPr>
      </p:pic>
    </p:spTree>
    <p:extLst>
      <p:ext uri="{BB962C8B-B14F-4D97-AF65-F5344CB8AC3E}">
        <p14:creationId xmlns:p14="http://schemas.microsoft.com/office/powerpoint/2010/main" val="3997333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C7899804-0716-5B4A-B28C-7F0F55F75FFB}"/>
              </a:ext>
            </a:extLst>
          </p:cNvPr>
          <p:cNvPicPr>
            <a:picLocks noChangeAspect="1"/>
          </p:cNvPicPr>
          <p:nvPr/>
        </p:nvPicPr>
        <p:blipFill rotWithShape="1">
          <a:blip r:embed="rId3"/>
          <a:srcRect l="17561" r="21090"/>
          <a:stretch/>
        </p:blipFill>
        <p:spPr>
          <a:xfrm>
            <a:off x="949314" y="154502"/>
            <a:ext cx="5257801" cy="1311142"/>
          </a:xfrm>
          <a:prstGeom prst="roundRect">
            <a:avLst/>
          </a:prstGeom>
          <a:noFill/>
          <a:ln w="12700">
            <a:solidFill>
              <a:schemeClr val="tx2"/>
            </a:solidFill>
          </a:ln>
          <a:effectLst>
            <a:glow>
              <a:srgbClr val="0070C0"/>
            </a:glow>
          </a:effectLst>
        </p:spPr>
      </p:pic>
      <p:sp>
        <p:nvSpPr>
          <p:cNvPr id="18" name="Rounded Rectangle 17">
            <a:extLst>
              <a:ext uri="{FF2B5EF4-FFF2-40B4-BE49-F238E27FC236}">
                <a16:creationId xmlns:a16="http://schemas.microsoft.com/office/drawing/2014/main" id="{B6C60F16-9C01-9147-A3E0-5482CEB082C4}"/>
              </a:ext>
            </a:extLst>
          </p:cNvPr>
          <p:cNvSpPr/>
          <p:nvPr/>
        </p:nvSpPr>
        <p:spPr>
          <a:xfrm>
            <a:off x="3581400" y="1709877"/>
            <a:ext cx="4585971"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0A0219F-825C-1241-BC7E-F8F606CAD007}"/>
              </a:ext>
            </a:extLst>
          </p:cNvPr>
          <p:cNvSpPr txBox="1">
            <a:spLocks/>
          </p:cNvSpPr>
          <p:nvPr/>
        </p:nvSpPr>
        <p:spPr>
          <a:xfrm>
            <a:off x="3733800" y="1853117"/>
            <a:ext cx="4267200"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Found the transaction in our STDOUT…</a:t>
            </a:r>
          </a:p>
        </p:txBody>
      </p:sp>
      <p:pic>
        <p:nvPicPr>
          <p:cNvPr id="20" name="Picture 19">
            <a:extLst>
              <a:ext uri="{FF2B5EF4-FFF2-40B4-BE49-F238E27FC236}">
                <a16:creationId xmlns:a16="http://schemas.microsoft.com/office/drawing/2014/main" id="{2860D4DC-2850-314A-B863-E04BC521624C}"/>
              </a:ext>
            </a:extLst>
          </p:cNvPr>
          <p:cNvPicPr>
            <a:picLocks noChangeAspect="1"/>
          </p:cNvPicPr>
          <p:nvPr/>
        </p:nvPicPr>
        <p:blipFill rotWithShape="1">
          <a:blip r:embed="rId4"/>
          <a:srcRect l="45000" r="9164"/>
          <a:stretch/>
        </p:blipFill>
        <p:spPr>
          <a:xfrm>
            <a:off x="1641134" y="3028950"/>
            <a:ext cx="6520982" cy="1999443"/>
          </a:xfrm>
          <a:prstGeom prst="roundRect">
            <a:avLst/>
          </a:prstGeom>
          <a:ln>
            <a:solidFill>
              <a:schemeClr val="accent1">
                <a:lumMod val="20000"/>
                <a:lumOff val="80000"/>
              </a:schemeClr>
            </a:solidFill>
          </a:ln>
          <a:effectLst>
            <a:glow>
              <a:srgbClr val="0070C0"/>
            </a:glow>
          </a:effectLst>
        </p:spPr>
      </p:pic>
      <p:sp>
        <p:nvSpPr>
          <p:cNvPr id="21" name="Rounded Rectangle 20">
            <a:extLst>
              <a:ext uri="{FF2B5EF4-FFF2-40B4-BE49-F238E27FC236}">
                <a16:creationId xmlns:a16="http://schemas.microsoft.com/office/drawing/2014/main" id="{6122311D-837E-8F40-A888-5C8A4779C6D9}"/>
              </a:ext>
            </a:extLst>
          </p:cNvPr>
          <p:cNvSpPr/>
          <p:nvPr/>
        </p:nvSpPr>
        <p:spPr>
          <a:xfrm>
            <a:off x="4267200" y="5248753"/>
            <a:ext cx="3878711" cy="121917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722BF531-158F-4849-B420-EC515324D8B1}"/>
              </a:ext>
            </a:extLst>
          </p:cNvPr>
          <p:cNvSpPr txBox="1">
            <a:spLocks/>
          </p:cNvSpPr>
          <p:nvPr/>
        </p:nvSpPr>
        <p:spPr>
          <a:xfrm>
            <a:off x="4495800" y="5391993"/>
            <a:ext cx="3483740" cy="9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we got a connection reset on this transactions</a:t>
            </a:r>
          </a:p>
        </p:txBody>
      </p:sp>
    </p:spTree>
    <p:extLst>
      <p:ext uri="{BB962C8B-B14F-4D97-AF65-F5344CB8AC3E}">
        <p14:creationId xmlns:p14="http://schemas.microsoft.com/office/powerpoint/2010/main" val="171482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963 L 0 0.01481 " pathEditMode="fixed" ptsTypes="AA">
                                      <p:cBhvr>
                                        <p:cTn id="6" dur="500" spd="-100000" fill="hold"/>
                                        <p:tgtEl>
                                          <p:spTgt spid="1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963 L 0 0.01481 " pathEditMode="fixed" ptsTypes="AA">
                                      <p:cBhvr>
                                        <p:cTn id="8" dur="500" spd="-100000" fill="hold"/>
                                        <p:tgtEl>
                                          <p:spTgt spid="1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963 L 0 0.01481 " pathEditMode="fixed" ptsTypes="AA">
                                      <p:cBhvr>
                                        <p:cTn id="10" dur="500" spd="-100000" fill="hold"/>
                                        <p:tgtEl>
                                          <p:spTgt spid="19"/>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2963 L 0 0.01481 " pathEditMode="fixed" ptsTypes="AA">
                                      <p:cBhvr>
                                        <p:cTn id="12" dur="500" spd="-100000" fill="hold"/>
                                        <p:tgtEl>
                                          <p:spTgt spid="2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963 L 0 0.01481 " pathEditMode="fixed" ptsTypes="AA">
                                      <p:cBhvr>
                                        <p:cTn id="14" dur="500" spd="-100000" fill="hold"/>
                                        <p:tgtEl>
                                          <p:spTgt spid="21"/>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963 L 0 0.01481 " pathEditMode="fixed" ptsTypes="AA">
                                      <p:cBhvr>
                                        <p:cTn id="16" dur="500" spd="-100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Rounded Rectangle 17">
            <a:extLst>
              <a:ext uri="{FF2B5EF4-FFF2-40B4-BE49-F238E27FC236}">
                <a16:creationId xmlns:a16="http://schemas.microsoft.com/office/drawing/2014/main" id="{B6C60F16-9C01-9147-A3E0-5482CEB082C4}"/>
              </a:ext>
            </a:extLst>
          </p:cNvPr>
          <p:cNvSpPr/>
          <p:nvPr/>
        </p:nvSpPr>
        <p:spPr>
          <a:xfrm>
            <a:off x="3581400" y="185877"/>
            <a:ext cx="4585971"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0A0219F-825C-1241-BC7E-F8F606CAD007}"/>
              </a:ext>
            </a:extLst>
          </p:cNvPr>
          <p:cNvSpPr txBox="1">
            <a:spLocks/>
          </p:cNvSpPr>
          <p:nvPr/>
        </p:nvSpPr>
        <p:spPr>
          <a:xfrm>
            <a:off x="3733800" y="329117"/>
            <a:ext cx="4267200"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Found the transaction in our STDOUT…</a:t>
            </a:r>
          </a:p>
        </p:txBody>
      </p:sp>
      <p:pic>
        <p:nvPicPr>
          <p:cNvPr id="20" name="Picture 19">
            <a:extLst>
              <a:ext uri="{FF2B5EF4-FFF2-40B4-BE49-F238E27FC236}">
                <a16:creationId xmlns:a16="http://schemas.microsoft.com/office/drawing/2014/main" id="{2860D4DC-2850-314A-B863-E04BC521624C}"/>
              </a:ext>
            </a:extLst>
          </p:cNvPr>
          <p:cNvPicPr>
            <a:picLocks noChangeAspect="1"/>
          </p:cNvPicPr>
          <p:nvPr/>
        </p:nvPicPr>
        <p:blipFill rotWithShape="1">
          <a:blip r:embed="rId3"/>
          <a:srcRect l="45000" r="9164"/>
          <a:stretch/>
        </p:blipFill>
        <p:spPr>
          <a:xfrm>
            <a:off x="1641134" y="1504950"/>
            <a:ext cx="6520982" cy="1999443"/>
          </a:xfrm>
          <a:prstGeom prst="roundRect">
            <a:avLst/>
          </a:prstGeom>
          <a:ln>
            <a:solidFill>
              <a:schemeClr val="accent1">
                <a:lumMod val="20000"/>
                <a:lumOff val="80000"/>
              </a:schemeClr>
            </a:solidFill>
          </a:ln>
          <a:effectLst>
            <a:glow>
              <a:srgbClr val="0070C0"/>
            </a:glow>
          </a:effectLst>
        </p:spPr>
      </p:pic>
      <p:sp>
        <p:nvSpPr>
          <p:cNvPr id="21" name="Rounded Rectangle 20">
            <a:extLst>
              <a:ext uri="{FF2B5EF4-FFF2-40B4-BE49-F238E27FC236}">
                <a16:creationId xmlns:a16="http://schemas.microsoft.com/office/drawing/2014/main" id="{6122311D-837E-8F40-A888-5C8A4779C6D9}"/>
              </a:ext>
            </a:extLst>
          </p:cNvPr>
          <p:cNvSpPr/>
          <p:nvPr/>
        </p:nvSpPr>
        <p:spPr>
          <a:xfrm>
            <a:off x="4267200" y="3724753"/>
            <a:ext cx="3878711" cy="121917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722BF531-158F-4849-B420-EC515324D8B1}"/>
              </a:ext>
            </a:extLst>
          </p:cNvPr>
          <p:cNvSpPr txBox="1">
            <a:spLocks/>
          </p:cNvSpPr>
          <p:nvPr/>
        </p:nvSpPr>
        <p:spPr>
          <a:xfrm>
            <a:off x="4495800" y="3867993"/>
            <a:ext cx="3483740" cy="9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we got a connection reset on this transactions</a:t>
            </a:r>
          </a:p>
        </p:txBody>
      </p:sp>
      <p:sp>
        <p:nvSpPr>
          <p:cNvPr id="24" name="Rounded Rectangle 23">
            <a:extLst>
              <a:ext uri="{FF2B5EF4-FFF2-40B4-BE49-F238E27FC236}">
                <a16:creationId xmlns:a16="http://schemas.microsoft.com/office/drawing/2014/main" id="{83C68954-5561-D84A-B7E7-437780A26FC4}"/>
              </a:ext>
            </a:extLst>
          </p:cNvPr>
          <p:cNvSpPr/>
          <p:nvPr/>
        </p:nvSpPr>
        <p:spPr>
          <a:xfrm>
            <a:off x="3962400" y="5181683"/>
            <a:ext cx="4183511" cy="121917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72736595-4EAE-A74D-9335-15F26C176C50}"/>
              </a:ext>
            </a:extLst>
          </p:cNvPr>
          <p:cNvSpPr txBox="1">
            <a:spLocks/>
          </p:cNvSpPr>
          <p:nvPr/>
        </p:nvSpPr>
        <p:spPr>
          <a:xfrm>
            <a:off x="4191000" y="5324923"/>
            <a:ext cx="3788540" cy="9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But that doesn’t explain why we’re missing a log even for this…</a:t>
            </a:r>
          </a:p>
        </p:txBody>
      </p:sp>
    </p:spTree>
    <p:extLst>
      <p:ext uri="{BB962C8B-B14F-4D97-AF65-F5344CB8AC3E}">
        <p14:creationId xmlns:p14="http://schemas.microsoft.com/office/powerpoint/2010/main" val="210163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28302 L 0 0.00957 " pathEditMode="fixed" ptsTypes="AA">
                                      <p:cBhvr>
                                        <p:cTn id="6" dur="500" spd="-100000" fill="hold"/>
                                        <p:tgtEl>
                                          <p:spTgt spid="18"/>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8302 L 0 0.00957 " pathEditMode="fixed" ptsTypes="AA">
                                      <p:cBhvr>
                                        <p:cTn id="8" dur="500" spd="-100000" fill="hold"/>
                                        <p:tgtEl>
                                          <p:spTgt spid="19"/>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28333 L 0 0.00926 " pathEditMode="fixed" ptsTypes="AA">
                                      <p:cBhvr>
                                        <p:cTn id="10" dur="500" spd="-100000" fill="hold"/>
                                        <p:tgtEl>
                                          <p:spTgt spid="20"/>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8333 L 0 0.00926 " pathEditMode="fixed" ptsTypes="AA">
                                      <p:cBhvr>
                                        <p:cTn id="12" dur="500" spd="-100000" fill="hold"/>
                                        <p:tgtEl>
                                          <p:spTgt spid="2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8364 L 0 0.00895 " pathEditMode="fixed" ptsTypes="AA">
                                      <p:cBhvr>
                                        <p:cTn id="14" dur="500" spd="-100000" fill="hold"/>
                                        <p:tgtEl>
                                          <p:spTgt spid="22"/>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8333 L 0 0.00926 " pathEditMode="fixed" ptsTypes="AA">
                                      <p:cBhvr>
                                        <p:cTn id="16" dur="500" spd="-100000" fill="hold"/>
                                        <p:tgtEl>
                                          <p:spTgt spid="24"/>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8333 L 0 0.00926 " pathEditMode="fixed" ptsTypes="AA">
                                      <p:cBhvr>
                                        <p:cTn id="18" dur="500" spd="-100000" fill="hold"/>
                                        <p:tgtEl>
                                          <p:spTgt spid="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24"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pic>
        <p:nvPicPr>
          <p:cNvPr id="8" name="Picture 7">
            <a:extLst>
              <a:ext uri="{FF2B5EF4-FFF2-40B4-BE49-F238E27FC236}">
                <a16:creationId xmlns:a16="http://schemas.microsoft.com/office/drawing/2014/main" id="{86F621DA-41DC-074F-AF56-E714600B296D}"/>
              </a:ext>
            </a:extLst>
          </p:cNvPr>
          <p:cNvPicPr>
            <a:picLocks noChangeAspect="1"/>
          </p:cNvPicPr>
          <p:nvPr/>
        </p:nvPicPr>
        <p:blipFill>
          <a:blip r:embed="rId3"/>
          <a:stretch>
            <a:fillRect/>
          </a:stretch>
        </p:blipFill>
        <p:spPr>
          <a:xfrm>
            <a:off x="609600" y="209550"/>
            <a:ext cx="7899658" cy="4724400"/>
          </a:xfrm>
          <a:prstGeom prst="rect">
            <a:avLst/>
          </a:prstGeom>
          <a:ln>
            <a:solidFill>
              <a:srgbClr val="0070C0"/>
            </a:solidFill>
          </a:ln>
        </p:spPr>
      </p:pic>
    </p:spTree>
    <p:extLst>
      <p:ext uri="{BB962C8B-B14F-4D97-AF65-F5344CB8AC3E}">
        <p14:creationId xmlns:p14="http://schemas.microsoft.com/office/powerpoint/2010/main" val="1269131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4" name="Google Shape;111;p24">
            <a:extLst>
              <a:ext uri="{FF2B5EF4-FFF2-40B4-BE49-F238E27FC236}">
                <a16:creationId xmlns:a16="http://schemas.microsoft.com/office/drawing/2014/main" id="{A0A94118-1124-D940-8F15-DC73C7E46CCA}"/>
              </a:ext>
            </a:extLst>
          </p:cNvPr>
          <p:cNvSpPr/>
          <p:nvPr/>
        </p:nvSpPr>
        <p:spPr>
          <a:xfrm rot="10800000">
            <a:off x="0" y="1657350"/>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ounded Rectangle 15">
            <a:extLst>
              <a:ext uri="{FF2B5EF4-FFF2-40B4-BE49-F238E27FC236}">
                <a16:creationId xmlns:a16="http://schemas.microsoft.com/office/drawing/2014/main" id="{C4157992-57A5-054C-BF80-5AED25278199}"/>
              </a:ext>
            </a:extLst>
          </p:cNvPr>
          <p:cNvSpPr/>
          <p:nvPr/>
        </p:nvSpPr>
        <p:spPr>
          <a:xfrm>
            <a:off x="959318" y="1873950"/>
            <a:ext cx="4800600"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706AACB-60E0-2D4A-8BB3-48595C8F1089}"/>
              </a:ext>
            </a:extLst>
          </p:cNvPr>
          <p:cNvSpPr/>
          <p:nvPr/>
        </p:nvSpPr>
        <p:spPr>
          <a:xfrm>
            <a:off x="3028950" y="331984"/>
            <a:ext cx="511302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a:extLst>
              <a:ext uri="{FF2B5EF4-FFF2-40B4-BE49-F238E27FC236}">
                <a16:creationId xmlns:a16="http://schemas.microsoft.com/office/drawing/2014/main" id="{61D02070-D13D-A842-9096-EF23B0B67CE4}"/>
              </a:ext>
            </a:extLst>
          </p:cNvPr>
          <p:cNvSpPr txBox="1">
            <a:spLocks/>
          </p:cNvSpPr>
          <p:nvPr/>
        </p:nvSpPr>
        <p:spPr>
          <a:xfrm>
            <a:off x="3200400" y="398704"/>
            <a:ext cx="5288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On layer-4 errors, the Kong HTTP Log plugin doesn’t log transaction. Any idea why?</a:t>
            </a:r>
          </a:p>
        </p:txBody>
      </p:sp>
      <p:sp>
        <p:nvSpPr>
          <p:cNvPr id="6" name="Google Shape;140;p28">
            <a:extLst>
              <a:ext uri="{FF2B5EF4-FFF2-40B4-BE49-F238E27FC236}">
                <a16:creationId xmlns:a16="http://schemas.microsoft.com/office/drawing/2014/main" id="{71A481E2-2B8C-D141-BB7E-B1DABCB02DD4}"/>
              </a:ext>
            </a:extLst>
          </p:cNvPr>
          <p:cNvSpPr txBox="1">
            <a:spLocks/>
          </p:cNvSpPr>
          <p:nvPr/>
        </p:nvSpPr>
        <p:spPr>
          <a:xfrm>
            <a:off x="1073618" y="2035051"/>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invoking the </a:t>
            </a:r>
            <a:r>
              <a:rPr lang="en-US" sz="2000" dirty="0" err="1">
                <a:solidFill>
                  <a:schemeClr val="bg1"/>
                </a:solidFill>
                <a:latin typeface="Roboto Light"/>
                <a:ea typeface="Roboto Light"/>
                <a:cs typeface="Roboto Light"/>
                <a:sym typeface="Roboto Light"/>
              </a:rPr>
              <a:t>kong.log</a:t>
            </a:r>
            <a:r>
              <a:rPr lang="en-US" sz="2000" dirty="0">
                <a:solidFill>
                  <a:schemeClr val="bg1"/>
                </a:solidFill>
                <a:latin typeface="Roboto Light"/>
                <a:ea typeface="Roboto Light"/>
                <a:cs typeface="Roboto Light"/>
                <a:sym typeface="Roboto Light"/>
              </a:rPr>
              <a:t>() method in the </a:t>
            </a:r>
            <a:r>
              <a:rPr lang="en-US" sz="2000" dirty="0" err="1">
                <a:solidFill>
                  <a:schemeClr val="bg1"/>
                </a:solidFill>
                <a:latin typeface="Roboto Light"/>
                <a:ea typeface="Roboto Light"/>
                <a:cs typeface="Roboto Light"/>
                <a:sym typeface="Roboto Light"/>
              </a:rPr>
              <a:t>kong_error_handler</a:t>
            </a:r>
            <a:r>
              <a:rPr lang="en-US" sz="2000" dirty="0">
                <a:solidFill>
                  <a:schemeClr val="bg1"/>
                </a:solidFill>
                <a:latin typeface="Roboto Light"/>
                <a:ea typeface="Roboto Light"/>
                <a:cs typeface="Roboto Light"/>
                <a:sym typeface="Roboto Light"/>
              </a:rPr>
              <a:t> block?</a:t>
            </a:r>
          </a:p>
        </p:txBody>
      </p:sp>
      <p:pic>
        <p:nvPicPr>
          <p:cNvPr id="19" name="Picture 18">
            <a:extLst>
              <a:ext uri="{FF2B5EF4-FFF2-40B4-BE49-F238E27FC236}">
                <a16:creationId xmlns:a16="http://schemas.microsoft.com/office/drawing/2014/main" id="{5C472422-007B-3A4F-AF6A-EDFD1B25178C}"/>
              </a:ext>
            </a:extLst>
          </p:cNvPr>
          <p:cNvPicPr>
            <a:picLocks noChangeAspect="1"/>
          </p:cNvPicPr>
          <p:nvPr/>
        </p:nvPicPr>
        <p:blipFill>
          <a:blip r:embed="rId3"/>
          <a:stretch>
            <a:fillRect/>
          </a:stretch>
        </p:blipFill>
        <p:spPr>
          <a:xfrm>
            <a:off x="8313420" y="331984"/>
            <a:ext cx="530352" cy="530352"/>
          </a:xfrm>
          <a:prstGeom prst="ellipse">
            <a:avLst/>
          </a:prstGeom>
        </p:spPr>
      </p:pic>
      <p:pic>
        <p:nvPicPr>
          <p:cNvPr id="18" name="Picture 17">
            <a:extLst>
              <a:ext uri="{FF2B5EF4-FFF2-40B4-BE49-F238E27FC236}">
                <a16:creationId xmlns:a16="http://schemas.microsoft.com/office/drawing/2014/main" id="{6AC6ACBB-B82F-9345-9CB4-32CBBF82FE2F}"/>
              </a:ext>
            </a:extLst>
          </p:cNvPr>
          <p:cNvPicPr>
            <a:picLocks noChangeAspect="1"/>
          </p:cNvPicPr>
          <p:nvPr/>
        </p:nvPicPr>
        <p:blipFill>
          <a:blip r:embed="rId4"/>
          <a:stretch>
            <a:fillRect/>
          </a:stretch>
        </p:blipFill>
        <p:spPr>
          <a:xfrm>
            <a:off x="216979" y="1873950"/>
            <a:ext cx="525360" cy="525360"/>
          </a:xfrm>
          <a:prstGeom prst="ellipse">
            <a:avLst/>
          </a:prstGeom>
        </p:spPr>
      </p:pic>
    </p:spTree>
    <p:extLst>
      <p:ext uri="{BB962C8B-B14F-4D97-AF65-F5344CB8AC3E}">
        <p14:creationId xmlns:p14="http://schemas.microsoft.com/office/powerpoint/2010/main" val="138423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250" fill="hold"/>
                                        <p:tgtEl>
                                          <p:spTgt spid="19"/>
                                        </p:tgtEl>
                                        <p:attrNameLst>
                                          <p:attrName>ppt_w</p:attrName>
                                        </p:attrNameLst>
                                      </p:cBhvr>
                                      <p:tavLst>
                                        <p:tav tm="0">
                                          <p:val>
                                            <p:fltVal val="0"/>
                                          </p:val>
                                        </p:tav>
                                        <p:tav tm="100000">
                                          <p:val>
                                            <p:strVal val="#ppt_w"/>
                                          </p:val>
                                        </p:tav>
                                      </p:tavLst>
                                    </p:anim>
                                    <p:anim calcmode="lin" valueType="num">
                                      <p:cBhvr>
                                        <p:cTn id="14" dur="250" fill="hold"/>
                                        <p:tgtEl>
                                          <p:spTgt spid="19"/>
                                        </p:tgtEl>
                                        <p:attrNameLst>
                                          <p:attrName>ppt_h</p:attrName>
                                        </p:attrNameLst>
                                      </p:cBhvr>
                                      <p:tavLst>
                                        <p:tav tm="0">
                                          <p:val>
                                            <p:fltVal val="0"/>
                                          </p:val>
                                        </p:tav>
                                        <p:tav tm="100000">
                                          <p:val>
                                            <p:strVal val="#ppt_h"/>
                                          </p:val>
                                        </p:tav>
                                      </p:tavLst>
                                    </p:anim>
                                    <p:anim calcmode="lin" valueType="num">
                                      <p:cBhvr>
                                        <p:cTn id="15" dur="250" fill="hold"/>
                                        <p:tgtEl>
                                          <p:spTgt spid="19"/>
                                        </p:tgtEl>
                                        <p:attrNameLst>
                                          <p:attrName>style.rotation</p:attrName>
                                        </p:attrNameLst>
                                      </p:cBhvr>
                                      <p:tavLst>
                                        <p:tav tm="0">
                                          <p:val>
                                            <p:fltVal val="90"/>
                                          </p:val>
                                        </p:tav>
                                        <p:tav tm="100000">
                                          <p:val>
                                            <p:fltVal val="0"/>
                                          </p:val>
                                        </p:tav>
                                      </p:tavLst>
                                    </p:anim>
                                    <p:animEffect transition="in" filter="fade">
                                      <p:cBhvr>
                                        <p:cTn id="16" dur="25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50"/>
                                        <p:tgtEl>
                                          <p:spTgt spid="16"/>
                                        </p:tgtEl>
                                      </p:cBhvr>
                                    </p:animEffect>
                                  </p:childTnLst>
                                </p:cTn>
                              </p:par>
                              <p:par>
                                <p:cTn id="25" presetID="3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250" fill="hold"/>
                                        <p:tgtEl>
                                          <p:spTgt spid="18"/>
                                        </p:tgtEl>
                                        <p:attrNameLst>
                                          <p:attrName>ppt_w</p:attrName>
                                        </p:attrNameLst>
                                      </p:cBhvr>
                                      <p:tavLst>
                                        <p:tav tm="0">
                                          <p:val>
                                            <p:fltVal val="0"/>
                                          </p:val>
                                        </p:tav>
                                        <p:tav tm="100000">
                                          <p:val>
                                            <p:strVal val="#ppt_w"/>
                                          </p:val>
                                        </p:tav>
                                      </p:tavLst>
                                    </p:anim>
                                    <p:anim calcmode="lin" valueType="num">
                                      <p:cBhvr>
                                        <p:cTn id="28" dur="250" fill="hold"/>
                                        <p:tgtEl>
                                          <p:spTgt spid="18"/>
                                        </p:tgtEl>
                                        <p:attrNameLst>
                                          <p:attrName>ppt_h</p:attrName>
                                        </p:attrNameLst>
                                      </p:cBhvr>
                                      <p:tavLst>
                                        <p:tav tm="0">
                                          <p:val>
                                            <p:fltVal val="0"/>
                                          </p:val>
                                        </p:tav>
                                        <p:tav tm="100000">
                                          <p:val>
                                            <p:strVal val="#ppt_h"/>
                                          </p:val>
                                        </p:tav>
                                      </p:tavLst>
                                    </p:anim>
                                    <p:anim calcmode="lin" valueType="num">
                                      <p:cBhvr>
                                        <p:cTn id="29" dur="250" fill="hold"/>
                                        <p:tgtEl>
                                          <p:spTgt spid="18"/>
                                        </p:tgtEl>
                                        <p:attrNameLst>
                                          <p:attrName>style.rotation</p:attrName>
                                        </p:attrNameLst>
                                      </p:cBhvr>
                                      <p:tavLst>
                                        <p:tav tm="0">
                                          <p:val>
                                            <p:fltVal val="90"/>
                                          </p:val>
                                        </p:tav>
                                        <p:tav tm="100000">
                                          <p:val>
                                            <p:fltVal val="0"/>
                                          </p:val>
                                        </p:tav>
                                      </p:tavLst>
                                    </p:anim>
                                    <p:animEffect transition="in" filter="fade">
                                      <p:cBhvr>
                                        <p:cTn id="30"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4" name="Google Shape;111;p24">
            <a:extLst>
              <a:ext uri="{FF2B5EF4-FFF2-40B4-BE49-F238E27FC236}">
                <a16:creationId xmlns:a16="http://schemas.microsoft.com/office/drawing/2014/main" id="{A0A94118-1124-D940-8F15-DC73C7E46CCA}"/>
              </a:ext>
            </a:extLst>
          </p:cNvPr>
          <p:cNvSpPr/>
          <p:nvPr/>
        </p:nvSpPr>
        <p:spPr>
          <a:xfrm rot="10800000">
            <a:off x="0" y="1657350"/>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ounded Rectangle 15">
            <a:extLst>
              <a:ext uri="{FF2B5EF4-FFF2-40B4-BE49-F238E27FC236}">
                <a16:creationId xmlns:a16="http://schemas.microsoft.com/office/drawing/2014/main" id="{C4157992-57A5-054C-BF80-5AED25278199}"/>
              </a:ext>
            </a:extLst>
          </p:cNvPr>
          <p:cNvSpPr/>
          <p:nvPr/>
        </p:nvSpPr>
        <p:spPr>
          <a:xfrm>
            <a:off x="959318" y="1873950"/>
            <a:ext cx="4800600"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706AACB-60E0-2D4A-8BB3-48595C8F1089}"/>
              </a:ext>
            </a:extLst>
          </p:cNvPr>
          <p:cNvSpPr/>
          <p:nvPr/>
        </p:nvSpPr>
        <p:spPr>
          <a:xfrm>
            <a:off x="3028950" y="331984"/>
            <a:ext cx="511302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a:extLst>
              <a:ext uri="{FF2B5EF4-FFF2-40B4-BE49-F238E27FC236}">
                <a16:creationId xmlns:a16="http://schemas.microsoft.com/office/drawing/2014/main" id="{61D02070-D13D-A842-9096-EF23B0B67CE4}"/>
              </a:ext>
            </a:extLst>
          </p:cNvPr>
          <p:cNvSpPr txBox="1">
            <a:spLocks/>
          </p:cNvSpPr>
          <p:nvPr/>
        </p:nvSpPr>
        <p:spPr>
          <a:xfrm>
            <a:off x="3200400" y="398704"/>
            <a:ext cx="5288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On layer-4 errors, the Kong HTTP Log plugin doesn’t log transaction. Any idea why?</a:t>
            </a:r>
          </a:p>
        </p:txBody>
      </p:sp>
      <p:sp>
        <p:nvSpPr>
          <p:cNvPr id="6" name="Google Shape;140;p28">
            <a:extLst>
              <a:ext uri="{FF2B5EF4-FFF2-40B4-BE49-F238E27FC236}">
                <a16:creationId xmlns:a16="http://schemas.microsoft.com/office/drawing/2014/main" id="{71A481E2-2B8C-D141-BB7E-B1DABCB02DD4}"/>
              </a:ext>
            </a:extLst>
          </p:cNvPr>
          <p:cNvSpPr txBox="1">
            <a:spLocks/>
          </p:cNvSpPr>
          <p:nvPr/>
        </p:nvSpPr>
        <p:spPr>
          <a:xfrm>
            <a:off x="1073618" y="2035051"/>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invoking the </a:t>
            </a:r>
            <a:r>
              <a:rPr lang="en-US" sz="2000" dirty="0" err="1">
                <a:solidFill>
                  <a:schemeClr val="bg1"/>
                </a:solidFill>
                <a:latin typeface="Roboto Light"/>
                <a:ea typeface="Roboto Light"/>
                <a:cs typeface="Roboto Light"/>
                <a:sym typeface="Roboto Light"/>
              </a:rPr>
              <a:t>kong.log</a:t>
            </a:r>
            <a:r>
              <a:rPr lang="en-US" sz="2000" dirty="0">
                <a:solidFill>
                  <a:schemeClr val="bg1"/>
                </a:solidFill>
                <a:latin typeface="Roboto Light"/>
                <a:ea typeface="Roboto Light"/>
                <a:cs typeface="Roboto Light"/>
                <a:sym typeface="Roboto Light"/>
              </a:rPr>
              <a:t>() method in the </a:t>
            </a:r>
            <a:r>
              <a:rPr lang="en-US" sz="2000" dirty="0" err="1">
                <a:solidFill>
                  <a:schemeClr val="bg1"/>
                </a:solidFill>
                <a:latin typeface="Roboto Light"/>
                <a:ea typeface="Roboto Light"/>
                <a:cs typeface="Roboto Light"/>
                <a:sym typeface="Roboto Light"/>
              </a:rPr>
              <a:t>kong_error_handler</a:t>
            </a:r>
            <a:r>
              <a:rPr lang="en-US" sz="2000" dirty="0">
                <a:solidFill>
                  <a:schemeClr val="bg1"/>
                </a:solidFill>
                <a:latin typeface="Roboto Light"/>
                <a:ea typeface="Roboto Light"/>
                <a:cs typeface="Roboto Light"/>
                <a:sym typeface="Roboto Light"/>
              </a:rPr>
              <a:t> block?</a:t>
            </a:r>
          </a:p>
        </p:txBody>
      </p:sp>
      <p:pic>
        <p:nvPicPr>
          <p:cNvPr id="19" name="Picture 18">
            <a:extLst>
              <a:ext uri="{FF2B5EF4-FFF2-40B4-BE49-F238E27FC236}">
                <a16:creationId xmlns:a16="http://schemas.microsoft.com/office/drawing/2014/main" id="{5C472422-007B-3A4F-AF6A-EDFD1B25178C}"/>
              </a:ext>
            </a:extLst>
          </p:cNvPr>
          <p:cNvPicPr>
            <a:picLocks noChangeAspect="1"/>
          </p:cNvPicPr>
          <p:nvPr/>
        </p:nvPicPr>
        <p:blipFill>
          <a:blip r:embed="rId3"/>
          <a:stretch>
            <a:fillRect/>
          </a:stretch>
        </p:blipFill>
        <p:spPr>
          <a:xfrm>
            <a:off x="8313420" y="331984"/>
            <a:ext cx="530352" cy="530352"/>
          </a:xfrm>
          <a:prstGeom prst="ellipse">
            <a:avLst/>
          </a:prstGeom>
        </p:spPr>
      </p:pic>
      <p:pic>
        <p:nvPicPr>
          <p:cNvPr id="18" name="Picture 17">
            <a:extLst>
              <a:ext uri="{FF2B5EF4-FFF2-40B4-BE49-F238E27FC236}">
                <a16:creationId xmlns:a16="http://schemas.microsoft.com/office/drawing/2014/main" id="{6AC6ACBB-B82F-9345-9CB4-32CBBF82FE2F}"/>
              </a:ext>
            </a:extLst>
          </p:cNvPr>
          <p:cNvPicPr>
            <a:picLocks noChangeAspect="1"/>
          </p:cNvPicPr>
          <p:nvPr/>
        </p:nvPicPr>
        <p:blipFill>
          <a:blip r:embed="rId4"/>
          <a:stretch>
            <a:fillRect/>
          </a:stretch>
        </p:blipFill>
        <p:spPr>
          <a:xfrm>
            <a:off x="216979" y="1873950"/>
            <a:ext cx="525360" cy="525360"/>
          </a:xfrm>
          <a:prstGeom prst="ellipse">
            <a:avLst/>
          </a:prstGeom>
        </p:spPr>
      </p:pic>
      <p:pic>
        <p:nvPicPr>
          <p:cNvPr id="9" name="Picture 8">
            <a:extLst>
              <a:ext uri="{FF2B5EF4-FFF2-40B4-BE49-F238E27FC236}">
                <a16:creationId xmlns:a16="http://schemas.microsoft.com/office/drawing/2014/main" id="{28C0FD90-30CD-C341-AD25-7D420C6AE644}"/>
              </a:ext>
            </a:extLst>
          </p:cNvPr>
          <p:cNvPicPr>
            <a:picLocks noChangeAspect="1"/>
          </p:cNvPicPr>
          <p:nvPr/>
        </p:nvPicPr>
        <p:blipFill>
          <a:blip r:embed="rId5"/>
          <a:stretch>
            <a:fillRect/>
          </a:stretch>
        </p:blipFill>
        <p:spPr>
          <a:xfrm>
            <a:off x="914400" y="3334126"/>
            <a:ext cx="6731000" cy="3035300"/>
          </a:xfrm>
          <a:prstGeom prst="rect">
            <a:avLst/>
          </a:prstGeom>
        </p:spPr>
      </p:pic>
    </p:spTree>
    <p:extLst>
      <p:ext uri="{BB962C8B-B14F-4D97-AF65-F5344CB8AC3E}">
        <p14:creationId xmlns:p14="http://schemas.microsoft.com/office/powerpoint/2010/main" val="105731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6"/>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25 E" pathEditMode="relative" ptsTypes="">
                                      <p:cBhvr>
                                        <p:cTn id="8" dur="1000" fill="hold"/>
                                        <p:tgtEl>
                                          <p:spTgt spid="1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18"/>
                                        </p:tgtEl>
                                        <p:attrNameLst>
                                          <p:attrName>ppt_x</p:attrName>
                                          <p:attrName>ppt_y</p:attrName>
                                        </p:attrNameLst>
                                      </p:cBhvr>
                                    </p:animMotion>
                                  </p:childTnLst>
                                </p:cTn>
                              </p:par>
                              <p:par>
                                <p:cTn id="11" presetID="64" presetClass="path" presetSubtype="0" accel="50000" decel="50000" fill="hold" grpId="0" nodeType="withEffect">
                                  <p:stCondLst>
                                    <p:cond delay="0"/>
                                  </p:stCondLst>
                                  <p:childTnLst>
                                    <p:animMotion origin="layout" path="M 0 0 L 0 -0.25 E" pathEditMode="relative" ptsTypes="">
                                      <p:cBhvr>
                                        <p:cTn id="12" dur="1000" fill="hold"/>
                                        <p:tgtEl>
                                          <p:spTgt spid="5"/>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4"/>
                                        </p:tgtEl>
                                        <p:attrNameLst>
                                          <p:attrName>ppt_x</p:attrName>
                                          <p:attrName>ppt_y</p:attrName>
                                        </p:attrNameLst>
                                      </p:cBhvr>
                                    </p:animMotion>
                                  </p:childTnLst>
                                </p:cTn>
                              </p:par>
                              <p:par>
                                <p:cTn id="15" presetID="64" presetClass="path" presetSubtype="0" accel="50000" decel="50000" fill="hold" nodeType="withEffect">
                                  <p:stCondLst>
                                    <p:cond delay="0"/>
                                  </p:stCondLst>
                                  <p:childTnLst>
                                    <p:animMotion origin="layout" path="M 0 0 L 0 -0.25 E" pathEditMode="relative" ptsTypes="">
                                      <p:cBhvr>
                                        <p:cTn id="16" dur="1000" fill="hold"/>
                                        <p:tgtEl>
                                          <p:spTgt spid="19"/>
                                        </p:tgtEl>
                                        <p:attrNameLst>
                                          <p:attrName>ppt_x</p:attrName>
                                          <p:attrName>ppt_y</p:attrName>
                                        </p:attrNameLst>
                                      </p:cBhvr>
                                    </p:animMotion>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64" presetClass="path" presetSubtype="0" accel="50000" decel="50000" fill="hold" nodeType="withEffect">
                                  <p:stCondLst>
                                    <p:cond delay="0"/>
                                  </p:stCondLst>
                                  <p:childTnLst>
                                    <p:animMotion origin="layout" path="M 0 0 L 0 -0.25 E" pathEditMode="relative" ptsTypes="">
                                      <p:cBhvr>
                                        <p:cTn id="21" dur="1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pic>
        <p:nvPicPr>
          <p:cNvPr id="4" name="Picture 3">
            <a:extLst>
              <a:ext uri="{FF2B5EF4-FFF2-40B4-BE49-F238E27FC236}">
                <a16:creationId xmlns:a16="http://schemas.microsoft.com/office/drawing/2014/main" id="{3E067AFA-9CC9-0B47-A995-8CE3DF26509B}"/>
              </a:ext>
            </a:extLst>
          </p:cNvPr>
          <p:cNvPicPr>
            <a:picLocks noChangeAspect="1"/>
          </p:cNvPicPr>
          <p:nvPr/>
        </p:nvPicPr>
        <p:blipFill>
          <a:blip r:embed="rId3"/>
          <a:stretch>
            <a:fillRect/>
          </a:stretch>
        </p:blipFill>
        <p:spPr>
          <a:xfrm>
            <a:off x="838200" y="2038350"/>
            <a:ext cx="7425724" cy="1136026"/>
          </a:xfrm>
          <a:prstGeom prst="rect">
            <a:avLst/>
          </a:prstGeom>
          <a:noFill/>
          <a:ln w="12700">
            <a:solidFill>
              <a:srgbClr val="0070C0"/>
            </a:solidFill>
          </a:ln>
          <a:effectLst>
            <a:glow>
              <a:srgbClr val="0070C0"/>
            </a:glow>
          </a:effectLst>
        </p:spPr>
      </p:pic>
    </p:spTree>
    <p:extLst>
      <p:ext uri="{BB962C8B-B14F-4D97-AF65-F5344CB8AC3E}">
        <p14:creationId xmlns:p14="http://schemas.microsoft.com/office/powerpoint/2010/main" val="42500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4" name="Google Shape;111;p24">
            <a:extLst>
              <a:ext uri="{FF2B5EF4-FFF2-40B4-BE49-F238E27FC236}">
                <a16:creationId xmlns:a16="http://schemas.microsoft.com/office/drawing/2014/main" id="{A0A94118-1124-D940-8F15-DC73C7E46CCA}"/>
              </a:ext>
            </a:extLst>
          </p:cNvPr>
          <p:cNvSpPr/>
          <p:nvPr/>
        </p:nvSpPr>
        <p:spPr>
          <a:xfrm rot="10800000">
            <a:off x="0" y="1657350"/>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367F2806-3730-554E-92F0-2EDD11FC4294}"/>
              </a:ext>
            </a:extLst>
          </p:cNvPr>
          <p:cNvPicPr>
            <a:picLocks noChangeAspect="1"/>
          </p:cNvPicPr>
          <p:nvPr/>
        </p:nvPicPr>
        <p:blipFill>
          <a:blip r:embed="rId3"/>
          <a:stretch>
            <a:fillRect/>
          </a:stretch>
        </p:blipFill>
        <p:spPr>
          <a:xfrm>
            <a:off x="1990270" y="285750"/>
            <a:ext cx="5239660" cy="4606368"/>
          </a:xfrm>
          <a:prstGeom prst="rect">
            <a:avLst/>
          </a:prstGeom>
        </p:spPr>
      </p:pic>
    </p:spTree>
    <p:extLst>
      <p:ext uri="{BB962C8B-B14F-4D97-AF65-F5344CB8AC3E}">
        <p14:creationId xmlns:p14="http://schemas.microsoft.com/office/powerpoint/2010/main" val="3569677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7883" y="1653324"/>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Rounded Rectangle 10">
            <a:extLst>
              <a:ext uri="{FF2B5EF4-FFF2-40B4-BE49-F238E27FC236}">
                <a16:creationId xmlns:a16="http://schemas.microsoft.com/office/drawing/2014/main" id="{3AB0CBDB-5CF1-0840-8A70-447E4A075A13}"/>
              </a:ext>
            </a:extLst>
          </p:cNvPr>
          <p:cNvSpPr/>
          <p:nvPr/>
        </p:nvSpPr>
        <p:spPr>
          <a:xfrm>
            <a:off x="959318" y="768108"/>
            <a:ext cx="4800600"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40;p28">
            <a:extLst>
              <a:ext uri="{FF2B5EF4-FFF2-40B4-BE49-F238E27FC236}">
                <a16:creationId xmlns:a16="http://schemas.microsoft.com/office/drawing/2014/main" id="{683F1126-C4E4-AE4C-9282-83DD9C031246}"/>
              </a:ext>
            </a:extLst>
          </p:cNvPr>
          <p:cNvSpPr txBox="1">
            <a:spLocks/>
          </p:cNvSpPr>
          <p:nvPr/>
        </p:nvSpPr>
        <p:spPr>
          <a:xfrm>
            <a:off x="1073618" y="929209"/>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invoking the </a:t>
            </a:r>
            <a:r>
              <a:rPr lang="en-US" sz="2000" dirty="0" err="1">
                <a:solidFill>
                  <a:schemeClr val="bg1"/>
                </a:solidFill>
                <a:latin typeface="Roboto Light"/>
                <a:ea typeface="Roboto Light"/>
                <a:cs typeface="Roboto Light"/>
                <a:sym typeface="Roboto Light"/>
              </a:rPr>
              <a:t>kong.log</a:t>
            </a:r>
            <a:r>
              <a:rPr lang="en-US" sz="2000" dirty="0">
                <a:solidFill>
                  <a:schemeClr val="bg1"/>
                </a:solidFill>
                <a:latin typeface="Roboto Light"/>
                <a:ea typeface="Roboto Light"/>
                <a:cs typeface="Roboto Light"/>
                <a:sym typeface="Roboto Light"/>
              </a:rPr>
              <a:t>() method in the </a:t>
            </a:r>
            <a:r>
              <a:rPr lang="en-US" sz="2000" dirty="0" err="1">
                <a:solidFill>
                  <a:schemeClr val="bg1"/>
                </a:solidFill>
                <a:latin typeface="Roboto Light"/>
                <a:ea typeface="Roboto Light"/>
                <a:cs typeface="Roboto Light"/>
                <a:sym typeface="Roboto Light"/>
              </a:rPr>
              <a:t>kong_error_handler</a:t>
            </a:r>
            <a:r>
              <a:rPr lang="en-US" sz="2000" dirty="0">
                <a:solidFill>
                  <a:schemeClr val="bg1"/>
                </a:solidFill>
                <a:latin typeface="Roboto Light"/>
                <a:ea typeface="Roboto Light"/>
                <a:cs typeface="Roboto Light"/>
                <a:sym typeface="Roboto Light"/>
              </a:rPr>
              <a:t> block?</a:t>
            </a:r>
          </a:p>
        </p:txBody>
      </p:sp>
      <p:pic>
        <p:nvPicPr>
          <p:cNvPr id="20" name="Picture 19">
            <a:extLst>
              <a:ext uri="{FF2B5EF4-FFF2-40B4-BE49-F238E27FC236}">
                <a16:creationId xmlns:a16="http://schemas.microsoft.com/office/drawing/2014/main" id="{EE8FC985-DB7E-CB4C-9BEF-41519BD46F7F}"/>
              </a:ext>
            </a:extLst>
          </p:cNvPr>
          <p:cNvPicPr>
            <a:picLocks noChangeAspect="1"/>
          </p:cNvPicPr>
          <p:nvPr/>
        </p:nvPicPr>
        <p:blipFill>
          <a:blip r:embed="rId3"/>
          <a:stretch>
            <a:fillRect/>
          </a:stretch>
        </p:blipFill>
        <p:spPr>
          <a:xfrm>
            <a:off x="216979" y="768108"/>
            <a:ext cx="525360" cy="525360"/>
          </a:xfrm>
          <a:prstGeom prst="ellipse">
            <a:avLst/>
          </a:prstGeom>
        </p:spPr>
      </p:pic>
      <p:pic>
        <p:nvPicPr>
          <p:cNvPr id="21" name="Picture 20">
            <a:extLst>
              <a:ext uri="{FF2B5EF4-FFF2-40B4-BE49-F238E27FC236}">
                <a16:creationId xmlns:a16="http://schemas.microsoft.com/office/drawing/2014/main" id="{56FB03B8-2F84-AE41-AB98-5BE08F3943CD}"/>
              </a:ext>
            </a:extLst>
          </p:cNvPr>
          <p:cNvPicPr>
            <a:picLocks noChangeAspect="1"/>
          </p:cNvPicPr>
          <p:nvPr/>
        </p:nvPicPr>
        <p:blipFill>
          <a:blip r:embed="rId4"/>
          <a:stretch>
            <a:fillRect/>
          </a:stretch>
        </p:blipFill>
        <p:spPr>
          <a:xfrm>
            <a:off x="959318" y="2038350"/>
            <a:ext cx="6731000" cy="3035300"/>
          </a:xfrm>
          <a:prstGeom prst="rect">
            <a:avLst/>
          </a:prstGeom>
        </p:spPr>
      </p:pic>
      <p:sp>
        <p:nvSpPr>
          <p:cNvPr id="22" name="Rounded Rectangle 21">
            <a:extLst>
              <a:ext uri="{FF2B5EF4-FFF2-40B4-BE49-F238E27FC236}">
                <a16:creationId xmlns:a16="http://schemas.microsoft.com/office/drawing/2014/main" id="{9727B937-4FD6-5B4C-9695-3EFBF7E4D94A}"/>
              </a:ext>
            </a:extLst>
          </p:cNvPr>
          <p:cNvSpPr/>
          <p:nvPr/>
        </p:nvSpPr>
        <p:spPr>
          <a:xfrm>
            <a:off x="6477000" y="5335772"/>
            <a:ext cx="166497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140;p28">
            <a:extLst>
              <a:ext uri="{FF2B5EF4-FFF2-40B4-BE49-F238E27FC236}">
                <a16:creationId xmlns:a16="http://schemas.microsoft.com/office/drawing/2014/main" id="{0B1B2F10-C963-474B-929A-0AC5D9702CA3}"/>
              </a:ext>
            </a:extLst>
          </p:cNvPr>
          <p:cNvSpPr txBox="1">
            <a:spLocks/>
          </p:cNvSpPr>
          <p:nvPr/>
        </p:nvSpPr>
        <p:spPr>
          <a:xfrm>
            <a:off x="6629400" y="5402492"/>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Didn’t work!</a:t>
            </a:r>
          </a:p>
        </p:txBody>
      </p:sp>
      <p:pic>
        <p:nvPicPr>
          <p:cNvPr id="24" name="Picture 23">
            <a:extLst>
              <a:ext uri="{FF2B5EF4-FFF2-40B4-BE49-F238E27FC236}">
                <a16:creationId xmlns:a16="http://schemas.microsoft.com/office/drawing/2014/main" id="{B741D8F2-47A1-7048-8C12-5B61589B7BE2}"/>
              </a:ext>
            </a:extLst>
          </p:cNvPr>
          <p:cNvPicPr>
            <a:picLocks noChangeAspect="1"/>
          </p:cNvPicPr>
          <p:nvPr/>
        </p:nvPicPr>
        <p:blipFill>
          <a:blip r:embed="rId5"/>
          <a:stretch>
            <a:fillRect/>
          </a:stretch>
        </p:blipFill>
        <p:spPr>
          <a:xfrm>
            <a:off x="8313420" y="5335772"/>
            <a:ext cx="530352" cy="530352"/>
          </a:xfrm>
          <a:prstGeom prst="ellipse">
            <a:avLst/>
          </a:prstGeom>
        </p:spPr>
      </p:pic>
      <p:sp>
        <p:nvSpPr>
          <p:cNvPr id="16" name="Rounded Rectangle 15">
            <a:extLst>
              <a:ext uri="{FF2B5EF4-FFF2-40B4-BE49-F238E27FC236}">
                <a16:creationId xmlns:a16="http://schemas.microsoft.com/office/drawing/2014/main" id="{28EDBA46-BE98-3C48-B038-8C1B5B6F9170}"/>
              </a:ext>
            </a:extLst>
          </p:cNvPr>
          <p:cNvSpPr/>
          <p:nvPr/>
        </p:nvSpPr>
        <p:spPr>
          <a:xfrm>
            <a:off x="3486150" y="-742933"/>
            <a:ext cx="511302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40;p28">
            <a:extLst>
              <a:ext uri="{FF2B5EF4-FFF2-40B4-BE49-F238E27FC236}">
                <a16:creationId xmlns:a16="http://schemas.microsoft.com/office/drawing/2014/main" id="{A00E04FF-DB44-2746-B63F-057E869D64B2}"/>
              </a:ext>
            </a:extLst>
          </p:cNvPr>
          <p:cNvSpPr txBox="1">
            <a:spLocks/>
          </p:cNvSpPr>
          <p:nvPr/>
        </p:nvSpPr>
        <p:spPr>
          <a:xfrm>
            <a:off x="3657600" y="-676213"/>
            <a:ext cx="5288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On layer-4 errors, the Kong HTTP Log plugin doesn’t log transaction. Any idea why?</a:t>
            </a:r>
          </a:p>
        </p:txBody>
      </p:sp>
      <p:pic>
        <p:nvPicPr>
          <p:cNvPr id="19" name="Picture 18">
            <a:extLst>
              <a:ext uri="{FF2B5EF4-FFF2-40B4-BE49-F238E27FC236}">
                <a16:creationId xmlns:a16="http://schemas.microsoft.com/office/drawing/2014/main" id="{04DC3AEE-E905-7644-ADBE-7FA2761381E9}"/>
              </a:ext>
            </a:extLst>
          </p:cNvPr>
          <p:cNvPicPr>
            <a:picLocks noChangeAspect="1"/>
          </p:cNvPicPr>
          <p:nvPr/>
        </p:nvPicPr>
        <p:blipFill>
          <a:blip r:embed="rId5"/>
          <a:stretch>
            <a:fillRect/>
          </a:stretch>
        </p:blipFill>
        <p:spPr>
          <a:xfrm>
            <a:off x="8770620" y="-742933"/>
            <a:ext cx="530352" cy="530352"/>
          </a:xfrm>
          <a:prstGeom prst="ellipse">
            <a:avLst/>
          </a:prstGeom>
        </p:spPr>
      </p:pic>
    </p:spTree>
    <p:extLst>
      <p:ext uri="{BB962C8B-B14F-4D97-AF65-F5344CB8AC3E}">
        <p14:creationId xmlns:p14="http://schemas.microsoft.com/office/powerpoint/2010/main" val="214674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2963 " pathEditMode="relative" ptsTypes="AA">
                                      <p:cBhvr>
                                        <p:cTn id="6" dur="250" fill="hold"/>
                                        <p:tgtEl>
                                          <p:spTgt spid="1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2963 " pathEditMode="relative" ptsTypes="AA">
                                      <p:cBhvr>
                                        <p:cTn id="8" dur="250" fill="hold"/>
                                        <p:tgtEl>
                                          <p:spTgt spid="1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2963 " pathEditMode="relative" ptsTypes="AA">
                                      <p:cBhvr>
                                        <p:cTn id="10" dur="25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2963 " pathEditMode="relative" ptsTypes="AA">
                                      <p:cBhvr>
                                        <p:cTn id="12" dur="250" fill="hold"/>
                                        <p:tgtEl>
                                          <p:spTgt spid="2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 -0.2963 " pathEditMode="relative" ptsTypes="AA">
                                      <p:cBhvr>
                                        <p:cTn id="14" dur="250" fill="hold"/>
                                        <p:tgtEl>
                                          <p:spTgt spid="22"/>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 -0.2963 " pathEditMode="relative" ptsTypes="AA">
                                      <p:cBhvr>
                                        <p:cTn id="16" dur="250" fill="hold"/>
                                        <p:tgtEl>
                                          <p:spTgt spid="23"/>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 -0.2963 " pathEditMode="relative" ptsTypes="AA">
                                      <p:cBhvr>
                                        <p:cTn id="18" dur="25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2963 " pathEditMode="relative" ptsTypes="AA">
                                      <p:cBhvr>
                                        <p:cTn id="20" dur="250" fill="hold"/>
                                        <p:tgtEl>
                                          <p:spTgt spid="16"/>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 -0.2963 " pathEditMode="relative" ptsTypes="AA">
                                      <p:cBhvr>
                                        <p:cTn id="22" dur="250" fill="hold"/>
                                        <p:tgtEl>
                                          <p:spTgt spid="18"/>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 -0.2963 " pathEditMode="relative" ptsTypes="AA">
                                      <p:cBhvr>
                                        <p:cTn id="24" dur="25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22" grpId="0" animBg="1"/>
      <p:bldP spid="23" grpId="0"/>
      <p:bldP spid="16" grpId="0" animBg="1"/>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7883" y="1653324"/>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Rounded Rectangle 10">
            <a:extLst>
              <a:ext uri="{FF2B5EF4-FFF2-40B4-BE49-F238E27FC236}">
                <a16:creationId xmlns:a16="http://schemas.microsoft.com/office/drawing/2014/main" id="{3AB0CBDB-5CF1-0840-8A70-447E4A075A13}"/>
              </a:ext>
            </a:extLst>
          </p:cNvPr>
          <p:cNvSpPr/>
          <p:nvPr/>
        </p:nvSpPr>
        <p:spPr>
          <a:xfrm>
            <a:off x="959318" y="-462434"/>
            <a:ext cx="4800600"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40;p28">
            <a:extLst>
              <a:ext uri="{FF2B5EF4-FFF2-40B4-BE49-F238E27FC236}">
                <a16:creationId xmlns:a16="http://schemas.microsoft.com/office/drawing/2014/main" id="{683F1126-C4E4-AE4C-9282-83DD9C031246}"/>
              </a:ext>
            </a:extLst>
          </p:cNvPr>
          <p:cNvSpPr txBox="1">
            <a:spLocks/>
          </p:cNvSpPr>
          <p:nvPr/>
        </p:nvSpPr>
        <p:spPr>
          <a:xfrm>
            <a:off x="1073618" y="-301333"/>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invoking the </a:t>
            </a:r>
            <a:r>
              <a:rPr lang="en-US" sz="2000" dirty="0" err="1">
                <a:solidFill>
                  <a:schemeClr val="bg1"/>
                </a:solidFill>
                <a:latin typeface="Roboto Light"/>
                <a:ea typeface="Roboto Light"/>
                <a:cs typeface="Roboto Light"/>
                <a:sym typeface="Roboto Light"/>
              </a:rPr>
              <a:t>kong.log</a:t>
            </a:r>
            <a:r>
              <a:rPr lang="en-US" sz="2000" dirty="0">
                <a:solidFill>
                  <a:schemeClr val="bg1"/>
                </a:solidFill>
                <a:latin typeface="Roboto Light"/>
                <a:ea typeface="Roboto Light"/>
                <a:cs typeface="Roboto Light"/>
                <a:sym typeface="Roboto Light"/>
              </a:rPr>
              <a:t>() method in the </a:t>
            </a:r>
            <a:r>
              <a:rPr lang="en-US" sz="2000" dirty="0" err="1">
                <a:solidFill>
                  <a:schemeClr val="bg1"/>
                </a:solidFill>
                <a:latin typeface="Roboto Light"/>
                <a:ea typeface="Roboto Light"/>
                <a:cs typeface="Roboto Light"/>
                <a:sym typeface="Roboto Light"/>
              </a:rPr>
              <a:t>kong_error_handler</a:t>
            </a:r>
            <a:r>
              <a:rPr lang="en-US" sz="2000" dirty="0">
                <a:solidFill>
                  <a:schemeClr val="bg1"/>
                </a:solidFill>
                <a:latin typeface="Roboto Light"/>
                <a:ea typeface="Roboto Light"/>
                <a:cs typeface="Roboto Light"/>
                <a:sym typeface="Roboto Light"/>
              </a:rPr>
              <a:t> block?</a:t>
            </a:r>
          </a:p>
        </p:txBody>
      </p:sp>
      <p:pic>
        <p:nvPicPr>
          <p:cNvPr id="20" name="Picture 19">
            <a:extLst>
              <a:ext uri="{FF2B5EF4-FFF2-40B4-BE49-F238E27FC236}">
                <a16:creationId xmlns:a16="http://schemas.microsoft.com/office/drawing/2014/main" id="{EE8FC985-DB7E-CB4C-9BEF-41519BD46F7F}"/>
              </a:ext>
            </a:extLst>
          </p:cNvPr>
          <p:cNvPicPr>
            <a:picLocks noChangeAspect="1"/>
          </p:cNvPicPr>
          <p:nvPr/>
        </p:nvPicPr>
        <p:blipFill>
          <a:blip r:embed="rId3"/>
          <a:stretch>
            <a:fillRect/>
          </a:stretch>
        </p:blipFill>
        <p:spPr>
          <a:xfrm>
            <a:off x="216979" y="-462434"/>
            <a:ext cx="525360" cy="525360"/>
          </a:xfrm>
          <a:prstGeom prst="ellipse">
            <a:avLst/>
          </a:prstGeom>
        </p:spPr>
      </p:pic>
      <p:pic>
        <p:nvPicPr>
          <p:cNvPr id="21" name="Picture 20">
            <a:extLst>
              <a:ext uri="{FF2B5EF4-FFF2-40B4-BE49-F238E27FC236}">
                <a16:creationId xmlns:a16="http://schemas.microsoft.com/office/drawing/2014/main" id="{56FB03B8-2F84-AE41-AB98-5BE08F3943CD}"/>
              </a:ext>
            </a:extLst>
          </p:cNvPr>
          <p:cNvPicPr>
            <a:picLocks noChangeAspect="1"/>
          </p:cNvPicPr>
          <p:nvPr/>
        </p:nvPicPr>
        <p:blipFill>
          <a:blip r:embed="rId4"/>
          <a:stretch>
            <a:fillRect/>
          </a:stretch>
        </p:blipFill>
        <p:spPr>
          <a:xfrm>
            <a:off x="959318" y="807808"/>
            <a:ext cx="6731000" cy="3035300"/>
          </a:xfrm>
          <a:prstGeom prst="rect">
            <a:avLst/>
          </a:prstGeom>
        </p:spPr>
      </p:pic>
      <p:sp>
        <p:nvSpPr>
          <p:cNvPr id="22" name="Rounded Rectangle 21">
            <a:extLst>
              <a:ext uri="{FF2B5EF4-FFF2-40B4-BE49-F238E27FC236}">
                <a16:creationId xmlns:a16="http://schemas.microsoft.com/office/drawing/2014/main" id="{9727B937-4FD6-5B4C-9695-3EFBF7E4D94A}"/>
              </a:ext>
            </a:extLst>
          </p:cNvPr>
          <p:cNvSpPr/>
          <p:nvPr/>
        </p:nvSpPr>
        <p:spPr>
          <a:xfrm>
            <a:off x="6477000" y="4078727"/>
            <a:ext cx="166497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140;p28">
            <a:extLst>
              <a:ext uri="{FF2B5EF4-FFF2-40B4-BE49-F238E27FC236}">
                <a16:creationId xmlns:a16="http://schemas.microsoft.com/office/drawing/2014/main" id="{0B1B2F10-C963-474B-929A-0AC5D9702CA3}"/>
              </a:ext>
            </a:extLst>
          </p:cNvPr>
          <p:cNvSpPr txBox="1">
            <a:spLocks/>
          </p:cNvSpPr>
          <p:nvPr/>
        </p:nvSpPr>
        <p:spPr>
          <a:xfrm>
            <a:off x="6629400" y="4171950"/>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Didn’t work!</a:t>
            </a:r>
          </a:p>
        </p:txBody>
      </p:sp>
      <p:pic>
        <p:nvPicPr>
          <p:cNvPr id="24" name="Picture 23">
            <a:extLst>
              <a:ext uri="{FF2B5EF4-FFF2-40B4-BE49-F238E27FC236}">
                <a16:creationId xmlns:a16="http://schemas.microsoft.com/office/drawing/2014/main" id="{B741D8F2-47A1-7048-8C12-5B61589B7BE2}"/>
              </a:ext>
            </a:extLst>
          </p:cNvPr>
          <p:cNvPicPr>
            <a:picLocks noChangeAspect="1"/>
          </p:cNvPicPr>
          <p:nvPr/>
        </p:nvPicPr>
        <p:blipFill>
          <a:blip r:embed="rId5"/>
          <a:stretch>
            <a:fillRect/>
          </a:stretch>
        </p:blipFill>
        <p:spPr>
          <a:xfrm>
            <a:off x="8313420" y="4105230"/>
            <a:ext cx="530352" cy="530352"/>
          </a:xfrm>
          <a:prstGeom prst="ellipse">
            <a:avLst/>
          </a:prstGeom>
        </p:spPr>
      </p:pic>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6"/>
          <a:stretch>
            <a:fillRect/>
          </a:stretch>
        </p:blipFill>
        <p:spPr>
          <a:xfrm>
            <a:off x="3889713" y="5490990"/>
            <a:ext cx="4423707" cy="4354451"/>
          </a:xfrm>
          <a:prstGeom prst="roundRect">
            <a:avLst/>
          </a:prstGeom>
          <a:ln>
            <a:solidFill>
              <a:schemeClr val="accent1"/>
            </a:solidFill>
          </a:ln>
        </p:spPr>
      </p:pic>
    </p:spTree>
    <p:extLst>
      <p:ext uri="{BB962C8B-B14F-4D97-AF65-F5344CB8AC3E}">
        <p14:creationId xmlns:p14="http://schemas.microsoft.com/office/powerpoint/2010/main" val="9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22222E-6 -0.9179 L 2.22222E-6 0.00061 " pathEditMode="fixed" rAng="0" ptsTypes="AA">
                                      <p:cBhvr>
                                        <p:cTn id="6" dur="250" spd="-100000" fill="hold"/>
                                        <p:tgtEl>
                                          <p:spTgt spid="11"/>
                                        </p:tgtEl>
                                        <p:attrNameLst>
                                          <p:attrName>ppt_x</p:attrName>
                                          <p:attrName>ppt_y</p:attrName>
                                        </p:attrNameLst>
                                      </p:cBhvr>
                                      <p:rCtr x="0" y="45926"/>
                                    </p:animMotion>
                                  </p:childTnLst>
                                </p:cTn>
                              </p:par>
                              <p:par>
                                <p:cTn id="7" presetID="0" presetClass="path" presetSubtype="0" accel="50000" decel="50000" fill="hold" grpId="0" nodeType="withEffect">
                                  <p:stCondLst>
                                    <p:cond delay="0"/>
                                  </p:stCondLst>
                                  <p:childTnLst>
                                    <p:animMotion origin="layout" path="M 2.22222E-6 -0.91759 L 2.22222E-6 0.00093 " pathEditMode="fixed" rAng="0" ptsTypes="AA">
                                      <p:cBhvr>
                                        <p:cTn id="8" dur="250" spd="-100000" fill="hold"/>
                                        <p:tgtEl>
                                          <p:spTgt spid="15"/>
                                        </p:tgtEl>
                                        <p:attrNameLst>
                                          <p:attrName>ppt_x</p:attrName>
                                          <p:attrName>ppt_y</p:attrName>
                                        </p:attrNameLst>
                                      </p:cBhvr>
                                      <p:rCtr x="0" y="45926"/>
                                    </p:animMotion>
                                  </p:childTnLst>
                                </p:cTn>
                              </p:par>
                              <p:par>
                                <p:cTn id="9" presetID="0" presetClass="path" presetSubtype="0" accel="50000" decel="50000" fill="hold" nodeType="withEffect">
                                  <p:stCondLst>
                                    <p:cond delay="0"/>
                                  </p:stCondLst>
                                  <p:childTnLst>
                                    <p:animMotion origin="layout" path="M -1.38889E-6 -0.9179 L -1.38889E-6 0.00062 " pathEditMode="fixed" rAng="0" ptsTypes="AA">
                                      <p:cBhvr>
                                        <p:cTn id="10" dur="250" spd="-100000" fill="hold"/>
                                        <p:tgtEl>
                                          <p:spTgt spid="20"/>
                                        </p:tgtEl>
                                        <p:attrNameLst>
                                          <p:attrName>ppt_x</p:attrName>
                                          <p:attrName>ppt_y</p:attrName>
                                        </p:attrNameLst>
                                      </p:cBhvr>
                                      <p:rCtr x="0" y="45926"/>
                                    </p:animMotion>
                                  </p:childTnLst>
                                </p:cTn>
                              </p:par>
                              <p:par>
                                <p:cTn id="11" presetID="0" presetClass="path" presetSubtype="0" accel="50000" decel="50000" fill="hold" nodeType="withEffect">
                                  <p:stCondLst>
                                    <p:cond delay="0"/>
                                  </p:stCondLst>
                                  <p:childTnLst>
                                    <p:animMotion origin="layout" path="M 2.22222E-6 -0.9179 L 2.22222E-6 0.00062 " pathEditMode="fixed" rAng="0" ptsTypes="AA">
                                      <p:cBhvr>
                                        <p:cTn id="12" dur="250" spd="-100000" fill="hold"/>
                                        <p:tgtEl>
                                          <p:spTgt spid="21"/>
                                        </p:tgtEl>
                                        <p:attrNameLst>
                                          <p:attrName>ppt_x</p:attrName>
                                          <p:attrName>ppt_y</p:attrName>
                                        </p:attrNameLst>
                                      </p:cBhvr>
                                      <p:rCtr x="0" y="45926"/>
                                    </p:animMotion>
                                  </p:childTnLst>
                                </p:cTn>
                              </p:par>
                              <p:par>
                                <p:cTn id="13" presetID="0" presetClass="path" presetSubtype="0" accel="50000" decel="50000" fill="hold" grpId="0" nodeType="withEffect">
                                  <p:stCondLst>
                                    <p:cond delay="0"/>
                                  </p:stCondLst>
                                  <p:childTnLst>
                                    <p:animMotion origin="layout" path="M 6.66667E-6 -0.91234 L 6.66667E-6 0.00618 " pathEditMode="fixed" rAng="0" ptsTypes="AA">
                                      <p:cBhvr>
                                        <p:cTn id="14" dur="250" spd="-100000" fill="hold"/>
                                        <p:tgtEl>
                                          <p:spTgt spid="22"/>
                                        </p:tgtEl>
                                        <p:attrNameLst>
                                          <p:attrName>ppt_x</p:attrName>
                                          <p:attrName>ppt_y</p:attrName>
                                        </p:attrNameLst>
                                      </p:cBhvr>
                                      <p:rCtr x="0" y="45926"/>
                                    </p:animMotion>
                                  </p:childTnLst>
                                </p:cTn>
                              </p:par>
                              <p:par>
                                <p:cTn id="15" presetID="0" presetClass="path" presetSubtype="0" accel="50000" decel="50000" fill="hold" grpId="0" nodeType="withEffect">
                                  <p:stCondLst>
                                    <p:cond delay="0"/>
                                  </p:stCondLst>
                                  <p:childTnLst>
                                    <p:animMotion origin="layout" path="M 2.22222E-6 -0.91759 L 2.22222E-6 0.00093 " pathEditMode="fixed" rAng="0" ptsTypes="AA">
                                      <p:cBhvr>
                                        <p:cTn id="16" dur="250" spd="-100000" fill="hold"/>
                                        <p:tgtEl>
                                          <p:spTgt spid="23"/>
                                        </p:tgtEl>
                                        <p:attrNameLst>
                                          <p:attrName>ppt_x</p:attrName>
                                          <p:attrName>ppt_y</p:attrName>
                                        </p:attrNameLst>
                                      </p:cBhvr>
                                      <p:rCtr x="0" y="45926"/>
                                    </p:animMotion>
                                  </p:childTnLst>
                                </p:cTn>
                              </p:par>
                              <p:par>
                                <p:cTn id="17" presetID="0" presetClass="path" presetSubtype="0" accel="50000" decel="50000" fill="hold" nodeType="withEffect">
                                  <p:stCondLst>
                                    <p:cond delay="0"/>
                                  </p:stCondLst>
                                  <p:childTnLst>
                                    <p:animMotion origin="layout" path="M -7.77778E-6 -0.9179 L -7.77778E-6 0.00062 " pathEditMode="fixed" rAng="0" ptsTypes="AA">
                                      <p:cBhvr>
                                        <p:cTn id="18" dur="250" spd="-100000" fill="hold"/>
                                        <p:tgtEl>
                                          <p:spTgt spid="24"/>
                                        </p:tgtEl>
                                        <p:attrNameLst>
                                          <p:attrName>ppt_x</p:attrName>
                                          <p:attrName>ppt_y</p:attrName>
                                        </p:attrNameLst>
                                      </p:cBhvr>
                                      <p:rCtr x="0" y="45926"/>
                                    </p:animMotion>
                                  </p:childTnLst>
                                </p:cTn>
                              </p:par>
                              <p:par>
                                <p:cTn id="19" presetID="0" presetClass="path" presetSubtype="0" accel="50000" decel="50000" fill="hold" nodeType="withEffect">
                                  <p:stCondLst>
                                    <p:cond delay="0"/>
                                  </p:stCondLst>
                                  <p:childTnLst>
                                    <p:animMotion origin="layout" path="M 2.22222E-6 -0.9179 L 2.22222E-6 0.00062 " pathEditMode="fixed" rAng="0" ptsTypes="AA">
                                      <p:cBhvr>
                                        <p:cTn id="20" dur="250" spd="-100000" fill="hold"/>
                                        <p:tgtEl>
                                          <p:spTgt spid="3"/>
                                        </p:tgtEl>
                                        <p:attrNameLst>
                                          <p:attrName>ppt_x</p:attrName>
                                          <p:attrName>ppt_y</p:attrName>
                                        </p:attrNameLst>
                                      </p:cBhvr>
                                      <p:rCtr x="0" y="45926"/>
                                    </p:animMotion>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22" grpId="0" animBg="1"/>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4" name="Google Shape;111;p24">
            <a:extLst>
              <a:ext uri="{FF2B5EF4-FFF2-40B4-BE49-F238E27FC236}">
                <a16:creationId xmlns:a16="http://schemas.microsoft.com/office/drawing/2014/main" id="{A0A94118-1124-D940-8F15-DC73C7E46CCA}"/>
              </a:ext>
            </a:extLst>
          </p:cNvPr>
          <p:cNvSpPr/>
          <p:nvPr/>
        </p:nvSpPr>
        <p:spPr>
          <a:xfrm rot="10800000">
            <a:off x="0" y="1657350"/>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A71A483D-3AD8-644E-AB48-2E4AFF336CCF}"/>
              </a:ext>
            </a:extLst>
          </p:cNvPr>
          <p:cNvPicPr>
            <a:picLocks noChangeAspect="1"/>
          </p:cNvPicPr>
          <p:nvPr/>
        </p:nvPicPr>
        <p:blipFill>
          <a:blip r:embed="rId3"/>
          <a:stretch>
            <a:fillRect/>
          </a:stretch>
        </p:blipFill>
        <p:spPr>
          <a:xfrm>
            <a:off x="523875" y="1276350"/>
            <a:ext cx="8172449" cy="2743200"/>
          </a:xfrm>
          <a:prstGeom prst="rect">
            <a:avLst/>
          </a:prstGeom>
          <a:ln>
            <a:solidFill>
              <a:srgbClr val="0070C0"/>
            </a:solidFill>
          </a:ln>
        </p:spPr>
      </p:pic>
    </p:spTree>
    <p:extLst>
      <p:ext uri="{BB962C8B-B14F-4D97-AF65-F5344CB8AC3E}">
        <p14:creationId xmlns:p14="http://schemas.microsoft.com/office/powerpoint/2010/main" val="260295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24"/>
          <p:cNvGrpSpPr/>
          <p:nvPr/>
        </p:nvGrpSpPr>
        <p:grpSpPr>
          <a:xfrm rot="-5400000">
            <a:off x="2811408" y="-1150678"/>
            <a:ext cx="3500335" cy="9123152"/>
            <a:chOff x="0" y="575"/>
            <a:chExt cx="6477000" cy="4659900"/>
          </a:xfrm>
        </p:grpSpPr>
        <p:sp>
          <p:nvSpPr>
            <p:cNvPr id="111" name="Google Shape;111;p24"/>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4"/>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3" name="Google Shape;113;p24"/>
          <p:cNvSpPr txBox="1">
            <a:spLocks noGrp="1"/>
          </p:cNvSpPr>
          <p:nvPr>
            <p:ph type="title"/>
          </p:nvPr>
        </p:nvSpPr>
        <p:spPr>
          <a:xfrm>
            <a:off x="2133600" y="3763325"/>
            <a:ext cx="4659000" cy="1274015"/>
          </a:xfrm>
          <a:prstGeom prst="rect">
            <a:avLst/>
          </a:prstGeom>
          <a:noFill/>
          <a:ln>
            <a:noFill/>
          </a:ln>
        </p:spPr>
        <p:txBody>
          <a:bodyPr spcFirstLastPara="1" wrap="square" lIns="91425" tIns="91425" rIns="91425" bIns="91425" anchor="ctr" anchorCtr="0">
            <a:noAutofit/>
          </a:bodyPr>
          <a:lstStyle/>
          <a:p>
            <a:r>
              <a:rPr lang="en-US" sz="2000" dirty="0">
                <a:solidFill>
                  <a:srgbClr val="FFFFFF"/>
                </a:solidFill>
                <a:latin typeface="Roboto Light"/>
                <a:ea typeface="Roboto Light"/>
                <a:cs typeface="Roboto Light"/>
                <a:sym typeface="Roboto Light"/>
              </a:rPr>
              <a:t>Healthcare Space</a:t>
            </a:r>
            <a:br>
              <a:rPr lang="en-US" sz="2000" dirty="0">
                <a:solidFill>
                  <a:srgbClr val="FFFFFF"/>
                </a:solidFill>
                <a:latin typeface="Roboto Light"/>
                <a:ea typeface="Roboto Light"/>
                <a:cs typeface="Roboto Light"/>
                <a:sym typeface="Roboto Light"/>
              </a:rPr>
            </a:br>
            <a:r>
              <a:rPr lang="en-US" sz="2000" dirty="0">
                <a:solidFill>
                  <a:srgbClr val="FFFFFF"/>
                </a:solidFill>
                <a:latin typeface="Roboto Light"/>
                <a:ea typeface="Roboto Light"/>
                <a:cs typeface="Roboto Light"/>
                <a:sym typeface="Roboto Light"/>
              </a:rPr>
              <a:t>300,000 Employees</a:t>
            </a:r>
            <a:br>
              <a:rPr lang="en-US" sz="2000" dirty="0">
                <a:solidFill>
                  <a:srgbClr val="FFFFFF"/>
                </a:solidFill>
                <a:latin typeface="Roboto Light"/>
                <a:ea typeface="Roboto Light"/>
                <a:cs typeface="Roboto Light"/>
                <a:sym typeface="Roboto Light"/>
              </a:rPr>
            </a:br>
            <a:r>
              <a:rPr lang="en-US" sz="2000" dirty="0">
                <a:solidFill>
                  <a:srgbClr val="FFFFFF"/>
                </a:solidFill>
                <a:latin typeface="Roboto Light"/>
                <a:ea typeface="Roboto Light"/>
                <a:cs typeface="Roboto Light"/>
                <a:sym typeface="Roboto Light"/>
              </a:rPr>
              <a:t>Thousands of APIs</a:t>
            </a:r>
            <a:br>
              <a:rPr lang="en-US" sz="2000" dirty="0">
                <a:solidFill>
                  <a:srgbClr val="FFFFFF"/>
                </a:solidFill>
                <a:latin typeface="Roboto Light"/>
                <a:ea typeface="Roboto Light"/>
                <a:cs typeface="Roboto Light"/>
                <a:sym typeface="Roboto Light"/>
              </a:rPr>
            </a:br>
            <a:r>
              <a:rPr lang="en-US" sz="2000" dirty="0">
                <a:solidFill>
                  <a:srgbClr val="FFFFFF"/>
                </a:solidFill>
                <a:latin typeface="Roboto Light"/>
                <a:ea typeface="Roboto Light"/>
                <a:cs typeface="Roboto Light"/>
                <a:sym typeface="Roboto Light"/>
              </a:rPr>
              <a:t>Fortune Six Company</a:t>
            </a:r>
            <a:endParaRPr sz="2000" dirty="0">
              <a:solidFill>
                <a:srgbClr val="FFFFFF"/>
              </a:solidFill>
              <a:latin typeface="Roboto Light"/>
              <a:ea typeface="Roboto Light"/>
              <a:cs typeface="Roboto Light"/>
              <a:sym typeface="Roboto Light"/>
            </a:endParaRPr>
          </a:p>
        </p:txBody>
      </p:sp>
      <p:sp>
        <p:nvSpPr>
          <p:cNvPr id="114" name="Google Shape;114;p24"/>
          <p:cNvSpPr txBox="1"/>
          <p:nvPr/>
        </p:nvSpPr>
        <p:spPr>
          <a:xfrm>
            <a:off x="1734338" y="2539025"/>
            <a:ext cx="6537775" cy="12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Roboto"/>
                <a:ea typeface="Roboto"/>
                <a:cs typeface="Roboto"/>
                <a:sym typeface="Roboto"/>
              </a:rPr>
              <a:t>Optum provides the tech infrastructure for UnitedHealth Group</a:t>
            </a:r>
            <a:endParaRPr sz="3000" dirty="0">
              <a:solidFill>
                <a:srgbClr val="99B0C0"/>
              </a:solidFill>
              <a:latin typeface="Roboto Light"/>
              <a:ea typeface="Roboto Light"/>
              <a:cs typeface="Roboto Light"/>
              <a:sym typeface="Roboto Light"/>
            </a:endParaRPr>
          </a:p>
        </p:txBody>
      </p:sp>
      <p:cxnSp>
        <p:nvCxnSpPr>
          <p:cNvPr id="115" name="Google Shape;115;p24"/>
          <p:cNvCxnSpPr>
            <a:cxnSpLocks/>
          </p:cNvCxnSpPr>
          <p:nvPr/>
        </p:nvCxnSpPr>
        <p:spPr>
          <a:xfrm>
            <a:off x="1905000" y="3807112"/>
            <a:ext cx="0" cy="1186439"/>
          </a:xfrm>
          <a:prstGeom prst="straightConnector1">
            <a:avLst/>
          </a:prstGeom>
          <a:noFill/>
          <a:ln w="28575" cap="flat" cmpd="sng">
            <a:solidFill>
              <a:srgbClr val="3C78D8"/>
            </a:solidFill>
            <a:prstDash val="solid"/>
            <a:round/>
            <a:headEnd type="none" w="med" len="med"/>
            <a:tailEnd type="none" w="med" len="med"/>
          </a:ln>
        </p:spPr>
      </p:cxnSp>
      <p:cxnSp>
        <p:nvCxnSpPr>
          <p:cNvPr id="117" name="Google Shape;117;p24"/>
          <p:cNvCxnSpPr/>
          <p:nvPr/>
        </p:nvCxnSpPr>
        <p:spPr>
          <a:xfrm>
            <a:off x="11525" y="1643165"/>
            <a:ext cx="9161400" cy="0"/>
          </a:xfrm>
          <a:prstGeom prst="straightConnector1">
            <a:avLst/>
          </a:prstGeom>
          <a:noFill/>
          <a:ln w="19050" cap="flat" cmpd="sng">
            <a:solidFill>
              <a:srgbClr val="4051D8"/>
            </a:solidFill>
            <a:prstDash val="solid"/>
            <a:round/>
            <a:headEnd type="none" w="med" len="med"/>
            <a:tailEnd type="none" w="med" len="med"/>
          </a:ln>
        </p:spPr>
      </p:cxnSp>
      <p:sp>
        <p:nvSpPr>
          <p:cNvPr id="118" name="Google Shape;118;p24"/>
          <p:cNvSpPr txBox="1"/>
          <p:nvPr/>
        </p:nvSpPr>
        <p:spPr>
          <a:xfrm>
            <a:off x="1734338" y="1746773"/>
            <a:ext cx="6893375" cy="7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dirty="0">
                <a:solidFill>
                  <a:schemeClr val="lt1"/>
                </a:solidFill>
                <a:latin typeface="Roboto Medium"/>
                <a:ea typeface="Roboto Medium"/>
                <a:cs typeface="Roboto Medium"/>
                <a:sym typeface="Roboto Medium"/>
              </a:rPr>
              <a:t>Optum Technology</a:t>
            </a:r>
            <a:endParaRPr sz="4800" dirty="0">
              <a:solidFill>
                <a:schemeClr val="lt1"/>
              </a:solidFill>
              <a:latin typeface="Roboto Medium"/>
              <a:ea typeface="Roboto Medium"/>
              <a:cs typeface="Roboto Medium"/>
              <a:sym typeface="Roboto Medium"/>
            </a:endParaRPr>
          </a:p>
        </p:txBody>
      </p:sp>
      <p:pic>
        <p:nvPicPr>
          <p:cNvPr id="3" name="Picture 2">
            <a:extLst>
              <a:ext uri="{FF2B5EF4-FFF2-40B4-BE49-F238E27FC236}">
                <a16:creationId xmlns:a16="http://schemas.microsoft.com/office/drawing/2014/main" id="{EFC7D269-44CB-AC49-8E05-9EDEE496EF22}"/>
              </a:ext>
            </a:extLst>
          </p:cNvPr>
          <p:cNvPicPr>
            <a:picLocks noChangeAspect="1"/>
          </p:cNvPicPr>
          <p:nvPr/>
        </p:nvPicPr>
        <p:blipFill>
          <a:blip r:embed="rId3"/>
          <a:stretch>
            <a:fillRect/>
          </a:stretch>
        </p:blipFill>
        <p:spPr>
          <a:xfrm>
            <a:off x="0" y="0"/>
            <a:ext cx="9144000" cy="1625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71915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3"/>
          <a:stretch>
            <a:fillRect/>
          </a:stretch>
        </p:blipFill>
        <p:spPr>
          <a:xfrm>
            <a:off x="3889713" y="-3295650"/>
            <a:ext cx="4423707" cy="4354451"/>
          </a:xfrm>
          <a:prstGeom prst="roundRect">
            <a:avLst/>
          </a:prstGeom>
          <a:ln>
            <a:solidFill>
              <a:schemeClr val="accent1"/>
            </a:solidFill>
          </a:ln>
        </p:spPr>
      </p:pic>
      <p:sp>
        <p:nvSpPr>
          <p:cNvPr id="12" name="Rounded Rectangle 11">
            <a:extLst>
              <a:ext uri="{FF2B5EF4-FFF2-40B4-BE49-F238E27FC236}">
                <a16:creationId xmlns:a16="http://schemas.microsoft.com/office/drawing/2014/main" id="{5D23E52C-F00C-574E-A3FA-0D8B00E8C1E0}"/>
              </a:ext>
            </a:extLst>
          </p:cNvPr>
          <p:cNvSpPr/>
          <p:nvPr/>
        </p:nvSpPr>
        <p:spPr>
          <a:xfrm>
            <a:off x="959318" y="1343849"/>
            <a:ext cx="1250482"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40;p28">
            <a:extLst>
              <a:ext uri="{FF2B5EF4-FFF2-40B4-BE49-F238E27FC236}">
                <a16:creationId xmlns:a16="http://schemas.microsoft.com/office/drawing/2014/main" id="{D71DE95A-9801-EE45-B0E8-1BA76D8B3625}"/>
              </a:ext>
            </a:extLst>
          </p:cNvPr>
          <p:cNvSpPr txBox="1">
            <a:spLocks/>
          </p:cNvSpPr>
          <p:nvPr/>
        </p:nvSpPr>
        <p:spPr>
          <a:xfrm>
            <a:off x="1073618" y="1504950"/>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Hmm…</a:t>
            </a:r>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4"/>
          <a:stretch>
            <a:fillRect/>
          </a:stretch>
        </p:blipFill>
        <p:spPr>
          <a:xfrm>
            <a:off x="216979" y="1343849"/>
            <a:ext cx="525360" cy="525360"/>
          </a:xfrm>
          <a:prstGeom prst="ellipse">
            <a:avLst/>
          </a:prstGeom>
        </p:spPr>
      </p:pic>
      <p:sp>
        <p:nvSpPr>
          <p:cNvPr id="16" name="Rounded Rectangle 15">
            <a:extLst>
              <a:ext uri="{FF2B5EF4-FFF2-40B4-BE49-F238E27FC236}">
                <a16:creationId xmlns:a16="http://schemas.microsoft.com/office/drawing/2014/main" id="{E2EA9EFA-97EC-764A-9566-CF1C4D06A251}"/>
              </a:ext>
            </a:extLst>
          </p:cNvPr>
          <p:cNvSpPr/>
          <p:nvPr/>
        </p:nvSpPr>
        <p:spPr>
          <a:xfrm>
            <a:off x="959318" y="2650190"/>
            <a:ext cx="6508282" cy="1369359"/>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77C427CC-337A-9945-A744-CB78D3B24187}"/>
              </a:ext>
            </a:extLst>
          </p:cNvPr>
          <p:cNvSpPr txBox="1">
            <a:spLocks/>
          </p:cNvSpPr>
          <p:nvPr/>
        </p:nvSpPr>
        <p:spPr>
          <a:xfrm>
            <a:off x="1077162" y="2932998"/>
            <a:ext cx="5780838"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Nginx’s </a:t>
            </a:r>
            <a:r>
              <a:rPr lang="en-US" sz="2000" dirty="0" err="1">
                <a:solidFill>
                  <a:schemeClr val="bg1"/>
                </a:solidFill>
                <a:latin typeface="Roboto Light"/>
                <a:ea typeface="Roboto Light"/>
                <a:cs typeface="Roboto Light"/>
                <a:sym typeface="Roboto Light"/>
              </a:rPr>
              <a:t>error_page</a:t>
            </a:r>
            <a:r>
              <a:rPr lang="en-US" sz="2000" dirty="0">
                <a:solidFill>
                  <a:schemeClr val="bg1"/>
                </a:solidFill>
                <a:latin typeface="Roboto Light"/>
                <a:ea typeface="Roboto Light"/>
                <a:cs typeface="Roboto Light"/>
                <a:sym typeface="Roboto Light"/>
              </a:rPr>
              <a:t> does an internal redirect which resets </a:t>
            </a:r>
            <a:r>
              <a:rPr lang="en-US" sz="2000" dirty="0" err="1">
                <a:solidFill>
                  <a:schemeClr val="bg1"/>
                </a:solidFill>
                <a:latin typeface="Roboto Light"/>
                <a:ea typeface="Roboto Light"/>
                <a:cs typeface="Roboto Light"/>
                <a:sym typeface="Roboto Light"/>
              </a:rPr>
              <a:t>ngx.ctx</a:t>
            </a:r>
            <a:r>
              <a:rPr lang="en-US" sz="2000" dirty="0">
                <a:solidFill>
                  <a:schemeClr val="bg1"/>
                </a:solidFill>
                <a:latin typeface="Roboto Light"/>
                <a:ea typeface="Roboto Light"/>
                <a:cs typeface="Roboto Light"/>
                <a:sym typeface="Roboto Light"/>
              </a:rPr>
              <a:t>… thus, no plugin will be run</a:t>
            </a:r>
          </a:p>
        </p:txBody>
      </p:sp>
    </p:spTree>
    <p:extLst>
      <p:ext uri="{BB962C8B-B14F-4D97-AF65-F5344CB8AC3E}">
        <p14:creationId xmlns:p14="http://schemas.microsoft.com/office/powerpoint/2010/main" val="365256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0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fltVal val="0"/>
                                          </p:val>
                                        </p:tav>
                                        <p:tav tm="100000">
                                          <p:val>
                                            <p:strVal val="#ppt_w"/>
                                          </p:val>
                                        </p:tav>
                                      </p:tavLst>
                                    </p:anim>
                                    <p:anim calcmode="lin" valueType="num">
                                      <p:cBhvr>
                                        <p:cTn id="8" dur="250" fill="hold"/>
                                        <p:tgtEl>
                                          <p:spTgt spid="14"/>
                                        </p:tgtEl>
                                        <p:attrNameLst>
                                          <p:attrName>ppt_h</p:attrName>
                                        </p:attrNameLst>
                                      </p:cBhvr>
                                      <p:tavLst>
                                        <p:tav tm="0">
                                          <p:val>
                                            <p:fltVal val="0"/>
                                          </p:val>
                                        </p:tav>
                                        <p:tav tm="100000">
                                          <p:val>
                                            <p:strVal val="#ppt_h"/>
                                          </p:val>
                                        </p:tav>
                                      </p:tavLst>
                                    </p:anim>
                                    <p:anim calcmode="lin" valueType="num">
                                      <p:cBhvr>
                                        <p:cTn id="9" dur="250" fill="hold"/>
                                        <p:tgtEl>
                                          <p:spTgt spid="14"/>
                                        </p:tgtEl>
                                        <p:attrNameLst>
                                          <p:attrName>style.rotation</p:attrName>
                                        </p:attrNameLst>
                                      </p:cBhvr>
                                      <p:tavLst>
                                        <p:tav tm="0">
                                          <p:val>
                                            <p:fltVal val="90"/>
                                          </p:val>
                                        </p:tav>
                                        <p:tav tm="100000">
                                          <p:val>
                                            <p:fltVal val="0"/>
                                          </p:val>
                                        </p:tav>
                                      </p:tavLst>
                                    </p:anim>
                                    <p:animEffect transition="in" filter="fade">
                                      <p:cBhvr>
                                        <p:cTn id="10" dur="25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5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animBg="1"/>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6035"/>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3"/>
          <a:stretch>
            <a:fillRect/>
          </a:stretch>
        </p:blipFill>
        <p:spPr>
          <a:xfrm>
            <a:off x="3889713" y="-3295650"/>
            <a:ext cx="4423707" cy="4354451"/>
          </a:xfrm>
          <a:prstGeom prst="roundRect">
            <a:avLst/>
          </a:prstGeom>
          <a:ln>
            <a:solidFill>
              <a:schemeClr val="accent1"/>
            </a:solidFill>
          </a:ln>
        </p:spPr>
      </p:pic>
      <p:sp>
        <p:nvSpPr>
          <p:cNvPr id="12" name="Rounded Rectangle 11">
            <a:extLst>
              <a:ext uri="{FF2B5EF4-FFF2-40B4-BE49-F238E27FC236}">
                <a16:creationId xmlns:a16="http://schemas.microsoft.com/office/drawing/2014/main" id="{5D23E52C-F00C-574E-A3FA-0D8B00E8C1E0}"/>
              </a:ext>
            </a:extLst>
          </p:cNvPr>
          <p:cNvSpPr/>
          <p:nvPr/>
        </p:nvSpPr>
        <p:spPr>
          <a:xfrm>
            <a:off x="959318" y="1343849"/>
            <a:ext cx="1250482"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40;p28">
            <a:extLst>
              <a:ext uri="{FF2B5EF4-FFF2-40B4-BE49-F238E27FC236}">
                <a16:creationId xmlns:a16="http://schemas.microsoft.com/office/drawing/2014/main" id="{D71DE95A-9801-EE45-B0E8-1BA76D8B3625}"/>
              </a:ext>
            </a:extLst>
          </p:cNvPr>
          <p:cNvSpPr txBox="1">
            <a:spLocks/>
          </p:cNvSpPr>
          <p:nvPr/>
        </p:nvSpPr>
        <p:spPr>
          <a:xfrm>
            <a:off x="1073618" y="1504950"/>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Hmm…</a:t>
            </a:r>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4"/>
          <a:stretch>
            <a:fillRect/>
          </a:stretch>
        </p:blipFill>
        <p:spPr>
          <a:xfrm>
            <a:off x="216979" y="1343849"/>
            <a:ext cx="525360" cy="525360"/>
          </a:xfrm>
          <a:prstGeom prst="ellipse">
            <a:avLst/>
          </a:prstGeom>
          <a:ln>
            <a:solidFill>
              <a:srgbClr val="00B0F0"/>
            </a:solidFill>
          </a:ln>
        </p:spPr>
      </p:pic>
      <p:sp>
        <p:nvSpPr>
          <p:cNvPr id="16" name="Rounded Rectangle 15">
            <a:extLst>
              <a:ext uri="{FF2B5EF4-FFF2-40B4-BE49-F238E27FC236}">
                <a16:creationId xmlns:a16="http://schemas.microsoft.com/office/drawing/2014/main" id="{E2EA9EFA-97EC-764A-9566-CF1C4D06A251}"/>
              </a:ext>
            </a:extLst>
          </p:cNvPr>
          <p:cNvSpPr/>
          <p:nvPr/>
        </p:nvSpPr>
        <p:spPr>
          <a:xfrm>
            <a:off x="959318" y="2650190"/>
            <a:ext cx="6508282" cy="1369359"/>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77C427CC-337A-9945-A744-CB78D3B24187}"/>
              </a:ext>
            </a:extLst>
          </p:cNvPr>
          <p:cNvSpPr txBox="1">
            <a:spLocks/>
          </p:cNvSpPr>
          <p:nvPr/>
        </p:nvSpPr>
        <p:spPr>
          <a:xfrm>
            <a:off x="1077162" y="2932998"/>
            <a:ext cx="5780838"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Nginx’s </a:t>
            </a:r>
            <a:r>
              <a:rPr lang="en-US" sz="2000" dirty="0" err="1">
                <a:solidFill>
                  <a:schemeClr val="bg1"/>
                </a:solidFill>
                <a:latin typeface="Roboto Light"/>
                <a:ea typeface="Roboto Light"/>
                <a:cs typeface="Roboto Light"/>
                <a:sym typeface="Roboto Light"/>
              </a:rPr>
              <a:t>error_page</a:t>
            </a:r>
            <a:r>
              <a:rPr lang="en-US" sz="2000" dirty="0">
                <a:solidFill>
                  <a:schemeClr val="bg1"/>
                </a:solidFill>
                <a:latin typeface="Roboto Light"/>
                <a:ea typeface="Roboto Light"/>
                <a:cs typeface="Roboto Light"/>
                <a:sym typeface="Roboto Light"/>
              </a:rPr>
              <a:t> does an internal redirect which resets </a:t>
            </a:r>
            <a:r>
              <a:rPr lang="en-US" sz="2000" dirty="0" err="1">
                <a:solidFill>
                  <a:schemeClr val="bg1"/>
                </a:solidFill>
                <a:latin typeface="Roboto Light"/>
                <a:ea typeface="Roboto Light"/>
                <a:cs typeface="Roboto Light"/>
                <a:sym typeface="Roboto Light"/>
              </a:rPr>
              <a:t>ngx.ctx</a:t>
            </a:r>
            <a:r>
              <a:rPr lang="en-US" sz="2000" dirty="0">
                <a:solidFill>
                  <a:schemeClr val="bg1"/>
                </a:solidFill>
                <a:latin typeface="Roboto Light"/>
                <a:ea typeface="Roboto Light"/>
                <a:cs typeface="Roboto Light"/>
                <a:sym typeface="Roboto Light"/>
              </a:rPr>
              <a:t>… thus, no plugin will be run</a:t>
            </a:r>
          </a:p>
        </p:txBody>
      </p:sp>
      <p:sp>
        <p:nvSpPr>
          <p:cNvPr id="18" name="Rounded Rectangle 17">
            <a:extLst>
              <a:ext uri="{FF2B5EF4-FFF2-40B4-BE49-F238E27FC236}">
                <a16:creationId xmlns:a16="http://schemas.microsoft.com/office/drawing/2014/main" id="{9D2B1DAB-0342-5042-B017-FCD800000662}"/>
              </a:ext>
            </a:extLst>
          </p:cNvPr>
          <p:cNvSpPr/>
          <p:nvPr/>
        </p:nvSpPr>
        <p:spPr>
          <a:xfrm>
            <a:off x="6096000" y="4305620"/>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2638" y="4372340"/>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5"/>
          <a:stretch>
            <a:fillRect/>
          </a:stretch>
        </p:blipFill>
        <p:spPr>
          <a:xfrm>
            <a:off x="8312564" y="4305620"/>
            <a:ext cx="530352" cy="530352"/>
          </a:xfrm>
          <a:prstGeom prst="ellipse">
            <a:avLst/>
          </a:prstGeom>
          <a:ln>
            <a:noFill/>
          </a:ln>
        </p:spPr>
      </p:pic>
    </p:spTree>
    <p:extLst>
      <p:ext uri="{BB962C8B-B14F-4D97-AF65-F5344CB8AC3E}">
        <p14:creationId xmlns:p14="http://schemas.microsoft.com/office/powerpoint/2010/main" val="427402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par>
                                <p:cTn id="11" presetID="3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250" fill="hold"/>
                                        <p:tgtEl>
                                          <p:spTgt spid="25"/>
                                        </p:tgtEl>
                                        <p:attrNameLst>
                                          <p:attrName>ppt_w</p:attrName>
                                        </p:attrNameLst>
                                      </p:cBhvr>
                                      <p:tavLst>
                                        <p:tav tm="0">
                                          <p:val>
                                            <p:fltVal val="0"/>
                                          </p:val>
                                        </p:tav>
                                        <p:tav tm="100000">
                                          <p:val>
                                            <p:strVal val="#ppt_w"/>
                                          </p:val>
                                        </p:tav>
                                      </p:tavLst>
                                    </p:anim>
                                    <p:anim calcmode="lin" valueType="num">
                                      <p:cBhvr>
                                        <p:cTn id="14" dur="250" fill="hold"/>
                                        <p:tgtEl>
                                          <p:spTgt spid="25"/>
                                        </p:tgtEl>
                                        <p:attrNameLst>
                                          <p:attrName>ppt_h</p:attrName>
                                        </p:attrNameLst>
                                      </p:cBhvr>
                                      <p:tavLst>
                                        <p:tav tm="0">
                                          <p:val>
                                            <p:fltVal val="0"/>
                                          </p:val>
                                        </p:tav>
                                        <p:tav tm="100000">
                                          <p:val>
                                            <p:strVal val="#ppt_h"/>
                                          </p:val>
                                        </p:tav>
                                      </p:tavLst>
                                    </p:anim>
                                    <p:anim calcmode="lin" valueType="num">
                                      <p:cBhvr>
                                        <p:cTn id="15" dur="250" fill="hold"/>
                                        <p:tgtEl>
                                          <p:spTgt spid="25"/>
                                        </p:tgtEl>
                                        <p:attrNameLst>
                                          <p:attrName>style.rotation</p:attrName>
                                        </p:attrNameLst>
                                      </p:cBhvr>
                                      <p:tavLst>
                                        <p:tav tm="0">
                                          <p:val>
                                            <p:fltVal val="90"/>
                                          </p:val>
                                        </p:tav>
                                        <p:tav tm="100000">
                                          <p:val>
                                            <p:fltVal val="0"/>
                                          </p:val>
                                        </p:tav>
                                      </p:tavLst>
                                    </p:anim>
                                    <p:animEffect transition="in" filter="fade">
                                      <p:cBhvr>
                                        <p:cTn id="16" dur="250"/>
                                        <p:tgtEl>
                                          <p:spTgt spid="25"/>
                                        </p:tgtEl>
                                      </p:cBhvr>
                                    </p:animEffect>
                                  </p:childTnLst>
                                </p:cTn>
                              </p:par>
                              <p:par>
                                <p:cTn id="17" presetID="0" presetClass="path" presetSubtype="0" accel="50000" decel="50000" fill="hold" nodeType="withEffect">
                                  <p:stCondLst>
                                    <p:cond delay="0"/>
                                  </p:stCondLst>
                                  <p:childTnLst>
                                    <p:animMotion origin="layout" path="M 0 0 L 0 -0.07778 " pathEditMode="relative" ptsTypes="AA">
                                      <p:cBhvr>
                                        <p:cTn id="18" dur="250" fill="hold"/>
                                        <p:tgtEl>
                                          <p:spTgt spid="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07778 " pathEditMode="relative" ptsTypes="AA">
                                      <p:cBhvr>
                                        <p:cTn id="20" dur="250" fill="hold"/>
                                        <p:tgtEl>
                                          <p:spTgt spid="1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 -0.07778 " pathEditMode="relative" ptsTypes="AA">
                                      <p:cBhvr>
                                        <p:cTn id="22" dur="250" fill="hold"/>
                                        <p:tgtEl>
                                          <p:spTgt spid="13"/>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 -0.07778 " pathEditMode="relative" ptsTypes="AA">
                                      <p:cBhvr>
                                        <p:cTn id="24" dur="250" fill="hold"/>
                                        <p:tgtEl>
                                          <p:spTgt spid="14"/>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 -0.07778 " pathEditMode="relative" ptsTypes="AA">
                                      <p:cBhvr>
                                        <p:cTn id="26" dur="250" fill="hold"/>
                                        <p:tgtEl>
                                          <p:spTgt spid="16"/>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 -0.07778 " pathEditMode="relative" ptsTypes="AA">
                                      <p:cBhvr>
                                        <p:cTn id="28" dur="250" fill="hold"/>
                                        <p:tgtEl>
                                          <p:spTgt spid="17"/>
                                        </p:tgtEl>
                                        <p:attrNameLst>
                                          <p:attrName>ppt_x</p:attrName>
                                          <p:attrName>ppt_y</p:attrName>
                                        </p:attrNameLst>
                                      </p:cBhvr>
                                    </p:animMotion>
                                  </p:childTnLst>
                                </p:cTn>
                              </p:par>
                              <p:par>
                                <p:cTn id="29" presetID="0" presetClass="path" presetSubtype="0" accel="50000" decel="50000" fill="hold" grpId="1" nodeType="withEffect">
                                  <p:stCondLst>
                                    <p:cond delay="0"/>
                                  </p:stCondLst>
                                  <p:childTnLst>
                                    <p:animMotion origin="layout" path="M 0 0 L 0 -0.07778 " pathEditMode="relative" ptsTypes="AA">
                                      <p:cBhvr>
                                        <p:cTn id="30" dur="250" fill="hold"/>
                                        <p:tgtEl>
                                          <p:spTgt spid="18"/>
                                        </p:tgtEl>
                                        <p:attrNameLst>
                                          <p:attrName>ppt_x</p:attrName>
                                          <p:attrName>ppt_y</p:attrName>
                                        </p:attrNameLst>
                                      </p:cBhvr>
                                    </p:animMotion>
                                  </p:childTnLst>
                                </p:cTn>
                              </p:par>
                              <p:par>
                                <p:cTn id="31" presetID="0" presetClass="path" presetSubtype="0" accel="50000" decel="50000" fill="hold" grpId="1" nodeType="withEffect">
                                  <p:stCondLst>
                                    <p:cond delay="0"/>
                                  </p:stCondLst>
                                  <p:childTnLst>
                                    <p:animMotion origin="layout" path="M 0 0 L 0 -0.07778 " pathEditMode="relative" ptsTypes="AA">
                                      <p:cBhvr>
                                        <p:cTn id="32" dur="250" fill="hold"/>
                                        <p:tgtEl>
                                          <p:spTgt spid="19"/>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 -0.07778 " pathEditMode="relative" ptsTypes="AA">
                                      <p:cBhvr>
                                        <p:cTn id="34" dur="250" fill="hold"/>
                                        <p:tgtEl>
                                          <p:spTgt spid="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animBg="1"/>
      <p:bldP spid="17" grpId="0"/>
      <p:bldP spid="18" grpId="0" animBg="1"/>
      <p:bldP spid="18" grpId="1" animBg="1"/>
      <p:bldP spid="19" grpId="0"/>
      <p:bldP spid="1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25DE8B-26C7-A847-A129-2F47DA1E5608}"/>
              </a:ext>
            </a:extLst>
          </p:cNvPr>
          <p:cNvPicPr>
            <a:picLocks noChangeAspect="1"/>
          </p:cNvPicPr>
          <p:nvPr/>
        </p:nvPicPr>
        <p:blipFill>
          <a:blip r:embed="rId3"/>
          <a:stretch>
            <a:fillRect/>
          </a:stretch>
        </p:blipFill>
        <p:spPr>
          <a:xfrm>
            <a:off x="457200" y="438150"/>
            <a:ext cx="8199640" cy="4114800"/>
          </a:xfrm>
          <a:prstGeom prst="rect">
            <a:avLst/>
          </a:prstGeom>
          <a:ln>
            <a:solidFill>
              <a:srgbClr val="0070C0"/>
            </a:solidFill>
          </a:ln>
        </p:spPr>
      </p:pic>
    </p:spTree>
    <p:extLst>
      <p:ext uri="{BB962C8B-B14F-4D97-AF65-F5344CB8AC3E}">
        <p14:creationId xmlns:p14="http://schemas.microsoft.com/office/powerpoint/2010/main" val="3232427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47625" y="154891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3"/>
          <a:stretch>
            <a:fillRect/>
          </a:stretch>
        </p:blipFill>
        <p:spPr>
          <a:xfrm>
            <a:off x="3895475" y="-3782264"/>
            <a:ext cx="4423707" cy="4354451"/>
          </a:xfrm>
          <a:prstGeom prst="roundRect">
            <a:avLst/>
          </a:prstGeom>
          <a:ln>
            <a:solidFill>
              <a:schemeClr val="accent1"/>
            </a:solidFill>
          </a:ln>
        </p:spPr>
      </p:pic>
      <p:sp>
        <p:nvSpPr>
          <p:cNvPr id="12" name="Rounded Rectangle 11">
            <a:extLst>
              <a:ext uri="{FF2B5EF4-FFF2-40B4-BE49-F238E27FC236}">
                <a16:creationId xmlns:a16="http://schemas.microsoft.com/office/drawing/2014/main" id="{5D23E52C-F00C-574E-A3FA-0D8B00E8C1E0}"/>
              </a:ext>
            </a:extLst>
          </p:cNvPr>
          <p:cNvSpPr/>
          <p:nvPr/>
        </p:nvSpPr>
        <p:spPr>
          <a:xfrm>
            <a:off x="965080" y="857235"/>
            <a:ext cx="1250482"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40;p28">
            <a:extLst>
              <a:ext uri="{FF2B5EF4-FFF2-40B4-BE49-F238E27FC236}">
                <a16:creationId xmlns:a16="http://schemas.microsoft.com/office/drawing/2014/main" id="{D71DE95A-9801-EE45-B0E8-1BA76D8B3625}"/>
              </a:ext>
            </a:extLst>
          </p:cNvPr>
          <p:cNvSpPr txBox="1">
            <a:spLocks/>
          </p:cNvSpPr>
          <p:nvPr/>
        </p:nvSpPr>
        <p:spPr>
          <a:xfrm>
            <a:off x="1079380" y="1018336"/>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Hmm…</a:t>
            </a:r>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4"/>
          <a:stretch>
            <a:fillRect/>
          </a:stretch>
        </p:blipFill>
        <p:spPr>
          <a:xfrm>
            <a:off x="222741" y="857235"/>
            <a:ext cx="525360" cy="525360"/>
          </a:xfrm>
          <a:prstGeom prst="ellipse">
            <a:avLst/>
          </a:prstGeom>
          <a:ln>
            <a:solidFill>
              <a:srgbClr val="00B0F0"/>
            </a:solidFill>
          </a:ln>
        </p:spPr>
      </p:pic>
      <p:sp>
        <p:nvSpPr>
          <p:cNvPr id="16" name="Rounded Rectangle 15">
            <a:extLst>
              <a:ext uri="{FF2B5EF4-FFF2-40B4-BE49-F238E27FC236}">
                <a16:creationId xmlns:a16="http://schemas.microsoft.com/office/drawing/2014/main" id="{E2EA9EFA-97EC-764A-9566-CF1C4D06A251}"/>
              </a:ext>
            </a:extLst>
          </p:cNvPr>
          <p:cNvSpPr/>
          <p:nvPr/>
        </p:nvSpPr>
        <p:spPr>
          <a:xfrm>
            <a:off x="965080" y="2163576"/>
            <a:ext cx="6508282" cy="1369359"/>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77C427CC-337A-9945-A744-CB78D3B24187}"/>
              </a:ext>
            </a:extLst>
          </p:cNvPr>
          <p:cNvSpPr txBox="1">
            <a:spLocks/>
          </p:cNvSpPr>
          <p:nvPr/>
        </p:nvSpPr>
        <p:spPr>
          <a:xfrm>
            <a:off x="1082924" y="2446384"/>
            <a:ext cx="5780838"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Nginx’s </a:t>
            </a:r>
            <a:r>
              <a:rPr lang="en-US" sz="2000" dirty="0" err="1">
                <a:solidFill>
                  <a:schemeClr val="bg1"/>
                </a:solidFill>
                <a:latin typeface="Roboto Light"/>
                <a:ea typeface="Roboto Light"/>
                <a:cs typeface="Roboto Light"/>
                <a:sym typeface="Roboto Light"/>
              </a:rPr>
              <a:t>error_page</a:t>
            </a:r>
            <a:r>
              <a:rPr lang="en-US" sz="2000" dirty="0">
                <a:solidFill>
                  <a:schemeClr val="bg1"/>
                </a:solidFill>
                <a:latin typeface="Roboto Light"/>
                <a:ea typeface="Roboto Light"/>
                <a:cs typeface="Roboto Light"/>
                <a:sym typeface="Roboto Light"/>
              </a:rPr>
              <a:t> does an internal redirect which resets </a:t>
            </a:r>
            <a:r>
              <a:rPr lang="en-US" sz="2000" dirty="0" err="1">
                <a:solidFill>
                  <a:schemeClr val="bg1"/>
                </a:solidFill>
                <a:latin typeface="Roboto Light"/>
                <a:ea typeface="Roboto Light"/>
                <a:cs typeface="Roboto Light"/>
                <a:sym typeface="Roboto Light"/>
              </a:rPr>
              <a:t>ngx.ctx</a:t>
            </a:r>
            <a:r>
              <a:rPr lang="en-US" sz="2000" dirty="0">
                <a:solidFill>
                  <a:schemeClr val="bg1"/>
                </a:solidFill>
                <a:latin typeface="Roboto Light"/>
                <a:ea typeface="Roboto Light"/>
                <a:cs typeface="Roboto Light"/>
                <a:sym typeface="Roboto Light"/>
              </a:rPr>
              <a:t>… thus, no plugin will be run</a:t>
            </a:r>
          </a:p>
        </p:txBody>
      </p:sp>
      <p:sp>
        <p:nvSpPr>
          <p:cNvPr id="18" name="Rounded Rectangle 17">
            <a:extLst>
              <a:ext uri="{FF2B5EF4-FFF2-40B4-BE49-F238E27FC236}">
                <a16:creationId xmlns:a16="http://schemas.microsoft.com/office/drawing/2014/main" id="{9D2B1DAB-0342-5042-B017-FCD800000662}"/>
              </a:ext>
            </a:extLst>
          </p:cNvPr>
          <p:cNvSpPr/>
          <p:nvPr/>
        </p:nvSpPr>
        <p:spPr>
          <a:xfrm>
            <a:off x="6101762" y="3819006"/>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3885726"/>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5"/>
          <a:stretch>
            <a:fillRect/>
          </a:stretch>
        </p:blipFill>
        <p:spPr>
          <a:xfrm>
            <a:off x="8318326" y="3819006"/>
            <a:ext cx="530352" cy="530352"/>
          </a:xfrm>
          <a:prstGeom prst="ellipse">
            <a:avLst/>
          </a:prstGeom>
          <a:ln>
            <a:noFill/>
          </a:ln>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5172030"/>
            <a:ext cx="5931314" cy="100812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523875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Tree>
    <p:extLst>
      <p:ext uri="{BB962C8B-B14F-4D97-AF65-F5344CB8AC3E}">
        <p14:creationId xmlns:p14="http://schemas.microsoft.com/office/powerpoint/2010/main" val="382935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5185 L 0 -0.0037 " pathEditMode="fixed" ptsTypes="AA">
                                      <p:cBhvr>
                                        <p:cTn id="6" dur="250" spd="-100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5185 L 0 -0.0037 " pathEditMode="fixed" ptsTypes="AA">
                                      <p:cBhvr>
                                        <p:cTn id="8" dur="250" spd="-100000" fill="hold"/>
                                        <p:tgtEl>
                                          <p:spTgt spid="12"/>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5185 L 0 -0.0037 " pathEditMode="fixed" ptsTypes="AA">
                                      <p:cBhvr>
                                        <p:cTn id="10" dur="250" spd="-100000" fill="hold"/>
                                        <p:tgtEl>
                                          <p:spTgt spid="1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25154 L 0 -0.00339 " pathEditMode="fixed" ptsTypes="AA">
                                      <p:cBhvr>
                                        <p:cTn id="12" dur="250" spd="-100000" fill="hold"/>
                                        <p:tgtEl>
                                          <p:spTgt spid="14"/>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5185 L 0 -0.0037 " pathEditMode="fixed" ptsTypes="AA">
                                      <p:cBhvr>
                                        <p:cTn id="14" dur="250" spd="-100000" fill="hold"/>
                                        <p:tgtEl>
                                          <p:spTgt spid="16"/>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5185 L 0 -0.0037 " pathEditMode="fixed" ptsTypes="AA">
                                      <p:cBhvr>
                                        <p:cTn id="16" dur="250" spd="-100000" fill="hold"/>
                                        <p:tgtEl>
                                          <p:spTgt spid="1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5185 L 0 -0.0037 " pathEditMode="fixed" ptsTypes="AA">
                                      <p:cBhvr>
                                        <p:cTn id="18" dur="250" spd="-100000" fill="hold"/>
                                        <p:tgtEl>
                                          <p:spTgt spid="18"/>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3.61111E-6 -0.25185 L -3.61111E-6 -0.0037 " pathEditMode="fixed" ptsTypes="AA">
                                      <p:cBhvr>
                                        <p:cTn id="20" dur="250" spd="-100000" fill="hold"/>
                                        <p:tgtEl>
                                          <p:spTgt spid="1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3.61111E-6 -0.25185 L -3.61111E-6 -0.0037 " pathEditMode="fixed" ptsTypes="AA">
                                      <p:cBhvr>
                                        <p:cTn id="22" dur="250" spd="-100000" fill="hold"/>
                                        <p:tgtEl>
                                          <p:spTgt spid="2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5185 L 0 -0.0037 " pathEditMode="fixed" ptsTypes="AA">
                                      <p:cBhvr>
                                        <p:cTn id="24" dur="250" spd="-100000" fill="hold"/>
                                        <p:tgtEl>
                                          <p:spTgt spid="15"/>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25185 L 0 -0.0037 " pathEditMode="fixed" ptsTypes="AA">
                                      <p:cBhvr>
                                        <p:cTn id="26" dur="250" spd="-100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animBg="1"/>
      <p:bldP spid="17" grpId="0"/>
      <p:bldP spid="18" grpId="0" animBg="1"/>
      <p:bldP spid="19" grpId="0"/>
      <p:bldP spid="15" grpId="0" animBg="1"/>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76200" y="1544106"/>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3"/>
          <a:stretch>
            <a:fillRect/>
          </a:stretch>
        </p:blipFill>
        <p:spPr>
          <a:xfrm>
            <a:off x="3895475" y="-5077664"/>
            <a:ext cx="4423707" cy="4354451"/>
          </a:xfrm>
          <a:prstGeom prst="roundRect">
            <a:avLst/>
          </a:prstGeom>
          <a:ln>
            <a:solidFill>
              <a:schemeClr val="accent1"/>
            </a:solidFill>
          </a:ln>
        </p:spPr>
      </p:pic>
      <p:sp>
        <p:nvSpPr>
          <p:cNvPr id="12" name="Rounded Rectangle 11">
            <a:extLst>
              <a:ext uri="{FF2B5EF4-FFF2-40B4-BE49-F238E27FC236}">
                <a16:creationId xmlns:a16="http://schemas.microsoft.com/office/drawing/2014/main" id="{5D23E52C-F00C-574E-A3FA-0D8B00E8C1E0}"/>
              </a:ext>
            </a:extLst>
          </p:cNvPr>
          <p:cNvSpPr/>
          <p:nvPr/>
        </p:nvSpPr>
        <p:spPr>
          <a:xfrm>
            <a:off x="965080" y="-438165"/>
            <a:ext cx="1250482"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40;p28">
            <a:extLst>
              <a:ext uri="{FF2B5EF4-FFF2-40B4-BE49-F238E27FC236}">
                <a16:creationId xmlns:a16="http://schemas.microsoft.com/office/drawing/2014/main" id="{D71DE95A-9801-EE45-B0E8-1BA76D8B3625}"/>
              </a:ext>
            </a:extLst>
          </p:cNvPr>
          <p:cNvSpPr txBox="1">
            <a:spLocks/>
          </p:cNvSpPr>
          <p:nvPr/>
        </p:nvSpPr>
        <p:spPr>
          <a:xfrm>
            <a:off x="1079380" y="-277064"/>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Hmm…</a:t>
            </a:r>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4"/>
          <a:stretch>
            <a:fillRect/>
          </a:stretch>
        </p:blipFill>
        <p:spPr>
          <a:xfrm>
            <a:off x="222741" y="-438165"/>
            <a:ext cx="525360" cy="525360"/>
          </a:xfrm>
          <a:prstGeom prst="ellipse">
            <a:avLst/>
          </a:prstGeom>
          <a:ln>
            <a:solidFill>
              <a:srgbClr val="00B0F0"/>
            </a:solidFill>
          </a:ln>
        </p:spPr>
      </p:pic>
      <p:sp>
        <p:nvSpPr>
          <p:cNvPr id="16" name="Rounded Rectangle 15">
            <a:extLst>
              <a:ext uri="{FF2B5EF4-FFF2-40B4-BE49-F238E27FC236}">
                <a16:creationId xmlns:a16="http://schemas.microsoft.com/office/drawing/2014/main" id="{E2EA9EFA-97EC-764A-9566-CF1C4D06A251}"/>
              </a:ext>
            </a:extLst>
          </p:cNvPr>
          <p:cNvSpPr/>
          <p:nvPr/>
        </p:nvSpPr>
        <p:spPr>
          <a:xfrm>
            <a:off x="965080" y="868176"/>
            <a:ext cx="6508282" cy="1369359"/>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77C427CC-337A-9945-A744-CB78D3B24187}"/>
              </a:ext>
            </a:extLst>
          </p:cNvPr>
          <p:cNvSpPr txBox="1">
            <a:spLocks/>
          </p:cNvSpPr>
          <p:nvPr/>
        </p:nvSpPr>
        <p:spPr>
          <a:xfrm>
            <a:off x="1082924" y="1150984"/>
            <a:ext cx="5780838"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Nginx’s </a:t>
            </a:r>
            <a:r>
              <a:rPr lang="en-US" sz="2000" dirty="0" err="1">
                <a:solidFill>
                  <a:schemeClr val="bg1"/>
                </a:solidFill>
                <a:latin typeface="Roboto Light"/>
                <a:ea typeface="Roboto Light"/>
                <a:cs typeface="Roboto Light"/>
                <a:sym typeface="Roboto Light"/>
              </a:rPr>
              <a:t>error_page</a:t>
            </a:r>
            <a:r>
              <a:rPr lang="en-US" sz="2000" dirty="0">
                <a:solidFill>
                  <a:schemeClr val="bg1"/>
                </a:solidFill>
                <a:latin typeface="Roboto Light"/>
                <a:ea typeface="Roboto Light"/>
                <a:cs typeface="Roboto Light"/>
                <a:sym typeface="Roboto Light"/>
              </a:rPr>
              <a:t> does an internal redirect which resets </a:t>
            </a:r>
            <a:r>
              <a:rPr lang="en-US" sz="2000" dirty="0" err="1">
                <a:solidFill>
                  <a:schemeClr val="bg1"/>
                </a:solidFill>
                <a:latin typeface="Roboto Light"/>
                <a:ea typeface="Roboto Light"/>
                <a:cs typeface="Roboto Light"/>
                <a:sym typeface="Roboto Light"/>
              </a:rPr>
              <a:t>ngx.ctx</a:t>
            </a:r>
            <a:r>
              <a:rPr lang="en-US" sz="2000" dirty="0">
                <a:solidFill>
                  <a:schemeClr val="bg1"/>
                </a:solidFill>
                <a:latin typeface="Roboto Light"/>
                <a:ea typeface="Roboto Light"/>
                <a:cs typeface="Roboto Light"/>
                <a:sym typeface="Roboto Light"/>
              </a:rPr>
              <a:t>… thus, no plugin will be run</a:t>
            </a:r>
          </a:p>
        </p:txBody>
      </p:sp>
      <p:sp>
        <p:nvSpPr>
          <p:cNvPr id="18" name="Rounded Rectangle 17">
            <a:extLst>
              <a:ext uri="{FF2B5EF4-FFF2-40B4-BE49-F238E27FC236}">
                <a16:creationId xmlns:a16="http://schemas.microsoft.com/office/drawing/2014/main" id="{9D2B1DAB-0342-5042-B017-FCD800000662}"/>
              </a:ext>
            </a:extLst>
          </p:cNvPr>
          <p:cNvSpPr/>
          <p:nvPr/>
        </p:nvSpPr>
        <p:spPr>
          <a:xfrm>
            <a:off x="6101762" y="2523606"/>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2590326"/>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5"/>
          <a:stretch>
            <a:fillRect/>
          </a:stretch>
        </p:blipFill>
        <p:spPr>
          <a:xfrm>
            <a:off x="8318326" y="2523606"/>
            <a:ext cx="530352" cy="530352"/>
          </a:xfrm>
          <a:prstGeom prst="ellipse">
            <a:avLst/>
          </a:prstGeom>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3876630"/>
            <a:ext cx="5931314" cy="100812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394335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
        <p:nvSpPr>
          <p:cNvPr id="21" name="Rounded Rectangle 20">
            <a:extLst>
              <a:ext uri="{FF2B5EF4-FFF2-40B4-BE49-F238E27FC236}">
                <a16:creationId xmlns:a16="http://schemas.microsoft.com/office/drawing/2014/main" id="{599CDA89-BBF0-C84B-9B84-67B3E2DFB49D}"/>
              </a:ext>
            </a:extLst>
          </p:cNvPr>
          <p:cNvSpPr/>
          <p:nvPr/>
        </p:nvSpPr>
        <p:spPr>
          <a:xfrm>
            <a:off x="3895474" y="5167798"/>
            <a:ext cx="4251401" cy="1304923"/>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8994CB73-8AED-9D49-AE1B-2BB8A89CC737}"/>
              </a:ext>
            </a:extLst>
          </p:cNvPr>
          <p:cNvSpPr txBox="1">
            <a:spLocks/>
          </p:cNvSpPr>
          <p:nvPr/>
        </p:nvSpPr>
        <p:spPr>
          <a:xfrm>
            <a:off x="3977624" y="5317661"/>
            <a:ext cx="4145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there’s a </a:t>
            </a:r>
            <a:r>
              <a:rPr lang="en-US" sz="1800" u="sng" dirty="0">
                <a:solidFill>
                  <a:srgbClr val="4A86E8"/>
                </a:solidFill>
                <a:latin typeface="Roboto Light"/>
                <a:ea typeface="Roboto Light"/>
                <a:cs typeface="Roboto Light"/>
                <a:sym typeface="Roboto Light"/>
              </a:rPr>
              <a:t>Library</a:t>
            </a:r>
            <a:r>
              <a:rPr lang="en-US" sz="1800" dirty="0">
                <a:solidFill>
                  <a:srgbClr val="FFFFFF"/>
                </a:solidFill>
                <a:latin typeface="Roboto Light"/>
                <a:ea typeface="Roboto Light"/>
                <a:cs typeface="Roboto Light"/>
                <a:sym typeface="Roboto Light"/>
              </a:rPr>
              <a:t> which may allow us to share the </a:t>
            </a:r>
            <a:r>
              <a:rPr lang="en-US" sz="1800" dirty="0" err="1">
                <a:solidFill>
                  <a:srgbClr val="FFFFFF"/>
                </a:solidFill>
                <a:latin typeface="Roboto Light"/>
                <a:ea typeface="Roboto Light"/>
                <a:cs typeface="Roboto Light"/>
                <a:sym typeface="Roboto Light"/>
              </a:rPr>
              <a:t>ngx.ctx</a:t>
            </a:r>
            <a:r>
              <a:rPr lang="en-US" sz="1800" dirty="0">
                <a:solidFill>
                  <a:srgbClr val="FFFFFF"/>
                </a:solidFill>
                <a:latin typeface="Roboto Light"/>
                <a:ea typeface="Roboto Light"/>
                <a:cs typeface="Roboto Light"/>
                <a:sym typeface="Roboto Light"/>
              </a:rPr>
              <a:t> between these </a:t>
            </a:r>
            <a:r>
              <a:rPr lang="en-US" sz="1800" dirty="0" err="1">
                <a:solidFill>
                  <a:srgbClr val="FFFFFF"/>
                </a:solidFill>
                <a:latin typeface="Roboto Light"/>
                <a:ea typeface="Roboto Light"/>
                <a:cs typeface="Roboto Light"/>
                <a:sym typeface="Roboto Light"/>
              </a:rPr>
              <a:t>subrequests</a:t>
            </a:r>
            <a:r>
              <a:rPr lang="en-US" sz="1800" dirty="0">
                <a:solidFill>
                  <a:srgbClr val="FFFFFF"/>
                </a:solidFill>
                <a:latin typeface="Roboto Light"/>
                <a:ea typeface="Roboto Light"/>
                <a:cs typeface="Roboto Light"/>
                <a:sym typeface="Roboto Light"/>
              </a:rPr>
              <a:t>. What do u think?</a:t>
            </a:r>
          </a:p>
        </p:txBody>
      </p:sp>
    </p:spTree>
    <p:extLst>
      <p:ext uri="{BB962C8B-B14F-4D97-AF65-F5344CB8AC3E}">
        <p14:creationId xmlns:p14="http://schemas.microsoft.com/office/powerpoint/2010/main" val="152969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3037 L 0 0.00371 " pathEditMode="fixed" ptsTypes="AA">
                                      <p:cBhvr>
                                        <p:cTn id="6" dur="250" spd="-100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30401 L 0 0.0034 " pathEditMode="fixed" ptsTypes="AA">
                                      <p:cBhvr>
                                        <p:cTn id="8" dur="250" spd="-100000" fill="hold"/>
                                        <p:tgtEl>
                                          <p:spTgt spid="12"/>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3037 L 0 0.00371 " pathEditMode="fixed" ptsTypes="AA">
                                      <p:cBhvr>
                                        <p:cTn id="10" dur="250" spd="-100000" fill="hold"/>
                                        <p:tgtEl>
                                          <p:spTgt spid="1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30401 L 0 0.0034 " pathEditMode="fixed" ptsTypes="AA">
                                      <p:cBhvr>
                                        <p:cTn id="12" dur="250" spd="-100000" fill="hold"/>
                                        <p:tgtEl>
                                          <p:spTgt spid="14"/>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3037 L 0 0.00371 " pathEditMode="fixed" ptsTypes="AA">
                                      <p:cBhvr>
                                        <p:cTn id="14" dur="250" spd="-100000" fill="hold"/>
                                        <p:tgtEl>
                                          <p:spTgt spid="16"/>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30401 L 0 0.0034 " pathEditMode="fixed" ptsTypes="AA">
                                      <p:cBhvr>
                                        <p:cTn id="16" dur="250" spd="-100000" fill="hold"/>
                                        <p:tgtEl>
                                          <p:spTgt spid="1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30401 L 0 0.0034 " pathEditMode="fixed" ptsTypes="AA">
                                      <p:cBhvr>
                                        <p:cTn id="18" dur="250" spd="-100000" fill="hold"/>
                                        <p:tgtEl>
                                          <p:spTgt spid="18"/>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30401 L 0 0.0034 " pathEditMode="fixed" ptsTypes="AA">
                                      <p:cBhvr>
                                        <p:cTn id="20" dur="250" spd="-100000" fill="hold"/>
                                        <p:tgtEl>
                                          <p:spTgt spid="1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30401 L 0 0.0034 " pathEditMode="fixed" ptsTypes="AA">
                                      <p:cBhvr>
                                        <p:cTn id="22" dur="250" spd="-100000" fill="hold"/>
                                        <p:tgtEl>
                                          <p:spTgt spid="2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30401 L 0 0.0034 " pathEditMode="fixed" ptsTypes="AA">
                                      <p:cBhvr>
                                        <p:cTn id="24" dur="250" spd="-100000" fill="hold"/>
                                        <p:tgtEl>
                                          <p:spTgt spid="15"/>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30401 L 0 0.0034 " pathEditMode="fixed" ptsTypes="AA">
                                      <p:cBhvr>
                                        <p:cTn id="26" dur="250" spd="-100000" fill="hold"/>
                                        <p:tgtEl>
                                          <p:spTgt spid="20"/>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30401 L 0 0.0034 " pathEditMode="fixed" ptsTypes="AA">
                                      <p:cBhvr>
                                        <p:cTn id="28" dur="250" spd="-100000" fill="hold"/>
                                        <p:tgtEl>
                                          <p:spTgt spid="21"/>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30401 L 0 0.0034 " pathEditMode="fixed" ptsTypes="AA">
                                      <p:cBhvr>
                                        <p:cTn id="30" dur="250" spd="-100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animBg="1"/>
      <p:bldP spid="17" grpId="0"/>
      <p:bldP spid="18" grpId="0" animBg="1"/>
      <p:bldP spid="19" grpId="0"/>
      <p:bldP spid="15" grpId="0" animBg="1"/>
      <p:bldP spid="20" grpId="0"/>
      <p:bldP spid="21" grpId="0" animBg="1"/>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F50772CC-3A9A-7E4A-A449-2858E1337CF2}"/>
              </a:ext>
            </a:extLst>
          </p:cNvPr>
          <p:cNvPicPr>
            <a:picLocks noChangeAspect="1"/>
          </p:cNvPicPr>
          <p:nvPr/>
        </p:nvPicPr>
        <p:blipFill>
          <a:blip r:embed="rId3"/>
          <a:stretch>
            <a:fillRect/>
          </a:stretch>
        </p:blipFill>
        <p:spPr>
          <a:xfrm>
            <a:off x="266700" y="742950"/>
            <a:ext cx="8686800" cy="3872956"/>
          </a:xfrm>
          <a:prstGeom prst="rect">
            <a:avLst/>
          </a:prstGeom>
        </p:spPr>
      </p:pic>
    </p:spTree>
    <p:extLst>
      <p:ext uri="{BB962C8B-B14F-4D97-AF65-F5344CB8AC3E}">
        <p14:creationId xmlns:p14="http://schemas.microsoft.com/office/powerpoint/2010/main" val="3960296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Rounded Rectangle 17">
            <a:extLst>
              <a:ext uri="{FF2B5EF4-FFF2-40B4-BE49-F238E27FC236}">
                <a16:creationId xmlns:a16="http://schemas.microsoft.com/office/drawing/2014/main" id="{9D2B1DAB-0342-5042-B017-FCD800000662}"/>
              </a:ext>
            </a:extLst>
          </p:cNvPr>
          <p:cNvSpPr/>
          <p:nvPr/>
        </p:nvSpPr>
        <p:spPr>
          <a:xfrm>
            <a:off x="6101762" y="-1050813"/>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984093"/>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3"/>
          <a:stretch>
            <a:fillRect/>
          </a:stretch>
        </p:blipFill>
        <p:spPr>
          <a:xfrm>
            <a:off x="8318326" y="-1050813"/>
            <a:ext cx="530352" cy="530352"/>
          </a:xfrm>
          <a:prstGeom prst="ellipse">
            <a:avLst/>
          </a:prstGeom>
          <a:ln>
            <a:noFill/>
          </a:ln>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302211"/>
            <a:ext cx="5931314" cy="100812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368931"/>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
        <p:nvSpPr>
          <p:cNvPr id="21" name="Rounded Rectangle 20">
            <a:extLst>
              <a:ext uri="{FF2B5EF4-FFF2-40B4-BE49-F238E27FC236}">
                <a16:creationId xmlns:a16="http://schemas.microsoft.com/office/drawing/2014/main" id="{599CDA89-BBF0-C84B-9B84-67B3E2DFB49D}"/>
              </a:ext>
            </a:extLst>
          </p:cNvPr>
          <p:cNvSpPr/>
          <p:nvPr/>
        </p:nvSpPr>
        <p:spPr>
          <a:xfrm>
            <a:off x="3895474" y="1593379"/>
            <a:ext cx="4251401" cy="1304923"/>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8994CB73-8AED-9D49-AE1B-2BB8A89CC737}"/>
              </a:ext>
            </a:extLst>
          </p:cNvPr>
          <p:cNvSpPr txBox="1">
            <a:spLocks/>
          </p:cNvSpPr>
          <p:nvPr/>
        </p:nvSpPr>
        <p:spPr>
          <a:xfrm>
            <a:off x="3977624" y="1743242"/>
            <a:ext cx="4145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there’s a </a:t>
            </a:r>
            <a:r>
              <a:rPr lang="en-US" sz="1800" u="sng" dirty="0">
                <a:solidFill>
                  <a:srgbClr val="4A86E8"/>
                </a:solidFill>
                <a:latin typeface="Roboto Light"/>
                <a:ea typeface="Roboto Light"/>
                <a:cs typeface="Roboto Light"/>
                <a:sym typeface="Roboto Light"/>
              </a:rPr>
              <a:t>Library</a:t>
            </a:r>
            <a:r>
              <a:rPr lang="en-US" sz="1800" dirty="0">
                <a:solidFill>
                  <a:srgbClr val="FFFFFF"/>
                </a:solidFill>
                <a:latin typeface="Roboto Light"/>
                <a:ea typeface="Roboto Light"/>
                <a:cs typeface="Roboto Light"/>
                <a:sym typeface="Roboto Light"/>
              </a:rPr>
              <a:t> which may allow us to share the </a:t>
            </a:r>
            <a:r>
              <a:rPr lang="en-US" sz="1800" dirty="0" err="1">
                <a:solidFill>
                  <a:srgbClr val="FFFFFF"/>
                </a:solidFill>
                <a:latin typeface="Roboto Light"/>
                <a:ea typeface="Roboto Light"/>
                <a:cs typeface="Roboto Light"/>
                <a:sym typeface="Roboto Light"/>
              </a:rPr>
              <a:t>ngx.ctx</a:t>
            </a:r>
            <a:r>
              <a:rPr lang="en-US" sz="1800" dirty="0">
                <a:solidFill>
                  <a:srgbClr val="FFFFFF"/>
                </a:solidFill>
                <a:latin typeface="Roboto Light"/>
                <a:ea typeface="Roboto Light"/>
                <a:cs typeface="Roboto Light"/>
                <a:sym typeface="Roboto Light"/>
              </a:rPr>
              <a:t> between these </a:t>
            </a:r>
            <a:r>
              <a:rPr lang="en-US" sz="1800" dirty="0" err="1">
                <a:solidFill>
                  <a:srgbClr val="FFFFFF"/>
                </a:solidFill>
                <a:latin typeface="Roboto Light"/>
                <a:ea typeface="Roboto Light"/>
                <a:cs typeface="Roboto Light"/>
                <a:sym typeface="Roboto Light"/>
              </a:rPr>
              <a:t>subrequests</a:t>
            </a:r>
            <a:r>
              <a:rPr lang="en-US" sz="1800" dirty="0">
                <a:solidFill>
                  <a:srgbClr val="FFFFFF"/>
                </a:solidFill>
                <a:latin typeface="Roboto Light"/>
                <a:ea typeface="Roboto Light"/>
                <a:cs typeface="Roboto Light"/>
                <a:sym typeface="Roboto Light"/>
              </a:rPr>
              <a:t>. What do u think?</a:t>
            </a:r>
          </a:p>
        </p:txBody>
      </p:sp>
      <p:sp>
        <p:nvSpPr>
          <p:cNvPr id="23" name="Rounded Rectangle 22">
            <a:extLst>
              <a:ext uri="{FF2B5EF4-FFF2-40B4-BE49-F238E27FC236}">
                <a16:creationId xmlns:a16="http://schemas.microsoft.com/office/drawing/2014/main" id="{34A32D8C-FF7A-114D-8150-42724FE585E9}"/>
              </a:ext>
            </a:extLst>
          </p:cNvPr>
          <p:cNvSpPr/>
          <p:nvPr/>
        </p:nvSpPr>
        <p:spPr>
          <a:xfrm>
            <a:off x="949399" y="3122379"/>
            <a:ext cx="6056450" cy="1801815"/>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40;p28">
            <a:extLst>
              <a:ext uri="{FF2B5EF4-FFF2-40B4-BE49-F238E27FC236}">
                <a16:creationId xmlns:a16="http://schemas.microsoft.com/office/drawing/2014/main" id="{3B13EA66-8148-9E4E-A4EB-CE904C98FAC3}"/>
              </a:ext>
            </a:extLst>
          </p:cNvPr>
          <p:cNvSpPr txBox="1">
            <a:spLocks/>
          </p:cNvSpPr>
          <p:nvPr/>
        </p:nvSpPr>
        <p:spPr>
          <a:xfrm>
            <a:off x="1080985" y="3321642"/>
            <a:ext cx="5931019" cy="1415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came up with some solutions. Each have positives and negatives</a:t>
            </a:r>
          </a:p>
          <a:p>
            <a:endParaRPr lang="en-US" sz="2000" dirty="0">
              <a:solidFill>
                <a:schemeClr val="bg1"/>
              </a:solidFill>
              <a:latin typeface="Roboto Light"/>
              <a:ea typeface="Roboto Light"/>
              <a:cs typeface="Roboto Light"/>
              <a:sym typeface="Roboto Light"/>
            </a:endParaRPr>
          </a:p>
          <a:p>
            <a:r>
              <a:rPr lang="en-US" sz="2000" dirty="0">
                <a:solidFill>
                  <a:schemeClr val="bg1"/>
                </a:solidFill>
                <a:latin typeface="Roboto Light"/>
                <a:ea typeface="Roboto Light"/>
                <a:cs typeface="Roboto Light"/>
                <a:sym typeface="Roboto Light"/>
              </a:rPr>
              <a:t>We need to weigh them internally, but all are small changes…</a:t>
            </a:r>
          </a:p>
        </p:txBody>
      </p:sp>
      <p:pic>
        <p:nvPicPr>
          <p:cNvPr id="27" name="Picture 26">
            <a:extLst>
              <a:ext uri="{FF2B5EF4-FFF2-40B4-BE49-F238E27FC236}">
                <a16:creationId xmlns:a16="http://schemas.microsoft.com/office/drawing/2014/main" id="{92C638B8-4EB4-494E-88A6-E3B7AEFFB9F6}"/>
              </a:ext>
            </a:extLst>
          </p:cNvPr>
          <p:cNvPicPr>
            <a:picLocks noChangeAspect="1"/>
          </p:cNvPicPr>
          <p:nvPr/>
        </p:nvPicPr>
        <p:blipFill>
          <a:blip r:embed="rId4"/>
          <a:stretch>
            <a:fillRect/>
          </a:stretch>
        </p:blipFill>
        <p:spPr>
          <a:xfrm>
            <a:off x="213216" y="3122379"/>
            <a:ext cx="531285" cy="531285"/>
          </a:xfrm>
          <a:prstGeom prst="ellipse">
            <a:avLst/>
          </a:prstGeom>
          <a:ln>
            <a:solidFill>
              <a:srgbClr val="7030A0"/>
            </a:solidFill>
          </a:ln>
        </p:spPr>
      </p:pic>
    </p:spTree>
    <p:extLst>
      <p:ext uri="{BB962C8B-B14F-4D97-AF65-F5344CB8AC3E}">
        <p14:creationId xmlns:p14="http://schemas.microsoft.com/office/powerpoint/2010/main" val="14238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50"/>
                                        <p:tgtEl>
                                          <p:spTgt spid="23"/>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 calcmode="lin" valueType="num">
                                      <p:cBhvr>
                                        <p:cTn id="15" dur="500" fill="hold"/>
                                        <p:tgtEl>
                                          <p:spTgt spid="27"/>
                                        </p:tgtEl>
                                        <p:attrNameLst>
                                          <p:attrName>style.rotation</p:attrName>
                                        </p:attrNameLst>
                                      </p:cBhvr>
                                      <p:tavLst>
                                        <p:tav tm="0">
                                          <p:val>
                                            <p:fltVal val="90"/>
                                          </p:val>
                                        </p:tav>
                                        <p:tav tm="100000">
                                          <p:val>
                                            <p:fltVal val="0"/>
                                          </p:val>
                                        </p:tav>
                                      </p:tavLst>
                                    </p:anim>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3"/>
          <a:stretch>
            <a:fillRect/>
          </a:stretch>
        </p:blipFill>
        <p:spPr>
          <a:xfrm>
            <a:off x="222741" y="5173085"/>
            <a:ext cx="525360" cy="525360"/>
          </a:xfrm>
          <a:prstGeom prst="ellipse">
            <a:avLst/>
          </a:prstGeom>
          <a:ln>
            <a:solidFill>
              <a:srgbClr val="00B0F0"/>
            </a:solidFill>
          </a:ln>
        </p:spPr>
      </p:pic>
      <p:sp>
        <p:nvSpPr>
          <p:cNvPr id="18" name="Rounded Rectangle 17">
            <a:extLst>
              <a:ext uri="{FF2B5EF4-FFF2-40B4-BE49-F238E27FC236}">
                <a16:creationId xmlns:a16="http://schemas.microsoft.com/office/drawing/2014/main" id="{9D2B1DAB-0342-5042-B017-FCD800000662}"/>
              </a:ext>
            </a:extLst>
          </p:cNvPr>
          <p:cNvSpPr/>
          <p:nvPr/>
        </p:nvSpPr>
        <p:spPr>
          <a:xfrm>
            <a:off x="6101762" y="-1050813"/>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984093"/>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4"/>
          <a:stretch>
            <a:fillRect/>
          </a:stretch>
        </p:blipFill>
        <p:spPr>
          <a:xfrm>
            <a:off x="8318326" y="-1050813"/>
            <a:ext cx="530352" cy="530352"/>
          </a:xfrm>
          <a:prstGeom prst="ellipse">
            <a:avLst/>
          </a:prstGeom>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302211"/>
            <a:ext cx="5931314" cy="100812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368931"/>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
        <p:nvSpPr>
          <p:cNvPr id="21" name="Rounded Rectangle 20">
            <a:extLst>
              <a:ext uri="{FF2B5EF4-FFF2-40B4-BE49-F238E27FC236}">
                <a16:creationId xmlns:a16="http://schemas.microsoft.com/office/drawing/2014/main" id="{599CDA89-BBF0-C84B-9B84-67B3E2DFB49D}"/>
              </a:ext>
            </a:extLst>
          </p:cNvPr>
          <p:cNvSpPr/>
          <p:nvPr/>
        </p:nvSpPr>
        <p:spPr>
          <a:xfrm>
            <a:off x="3895474" y="1593379"/>
            <a:ext cx="4251401" cy="1304923"/>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8994CB73-8AED-9D49-AE1B-2BB8A89CC737}"/>
              </a:ext>
            </a:extLst>
          </p:cNvPr>
          <p:cNvSpPr txBox="1">
            <a:spLocks/>
          </p:cNvSpPr>
          <p:nvPr/>
        </p:nvSpPr>
        <p:spPr>
          <a:xfrm>
            <a:off x="3977624" y="1743242"/>
            <a:ext cx="4145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there’s a </a:t>
            </a:r>
            <a:r>
              <a:rPr lang="en-US" sz="1800" u="sng" dirty="0">
                <a:solidFill>
                  <a:srgbClr val="4A86E8"/>
                </a:solidFill>
                <a:latin typeface="Roboto Light"/>
                <a:ea typeface="Roboto Light"/>
                <a:cs typeface="Roboto Light"/>
                <a:sym typeface="Roboto Light"/>
              </a:rPr>
              <a:t>Library</a:t>
            </a:r>
            <a:r>
              <a:rPr lang="en-US" sz="1800" dirty="0">
                <a:solidFill>
                  <a:srgbClr val="FFFFFF"/>
                </a:solidFill>
                <a:latin typeface="Roboto Light"/>
                <a:ea typeface="Roboto Light"/>
                <a:cs typeface="Roboto Light"/>
                <a:sym typeface="Roboto Light"/>
              </a:rPr>
              <a:t> which may allow us to share the </a:t>
            </a:r>
            <a:r>
              <a:rPr lang="en-US" sz="1800" dirty="0" err="1">
                <a:solidFill>
                  <a:srgbClr val="FFFFFF"/>
                </a:solidFill>
                <a:latin typeface="Roboto Light"/>
                <a:ea typeface="Roboto Light"/>
                <a:cs typeface="Roboto Light"/>
                <a:sym typeface="Roboto Light"/>
              </a:rPr>
              <a:t>ngx.ctx</a:t>
            </a:r>
            <a:r>
              <a:rPr lang="en-US" sz="1800" dirty="0">
                <a:solidFill>
                  <a:srgbClr val="FFFFFF"/>
                </a:solidFill>
                <a:latin typeface="Roboto Light"/>
                <a:ea typeface="Roboto Light"/>
                <a:cs typeface="Roboto Light"/>
                <a:sym typeface="Roboto Light"/>
              </a:rPr>
              <a:t> between these </a:t>
            </a:r>
            <a:r>
              <a:rPr lang="en-US" sz="1800" dirty="0" err="1">
                <a:solidFill>
                  <a:srgbClr val="FFFFFF"/>
                </a:solidFill>
                <a:latin typeface="Roboto Light"/>
                <a:ea typeface="Roboto Light"/>
                <a:cs typeface="Roboto Light"/>
                <a:sym typeface="Roboto Light"/>
              </a:rPr>
              <a:t>subrequests</a:t>
            </a:r>
            <a:r>
              <a:rPr lang="en-US" sz="1800" dirty="0">
                <a:solidFill>
                  <a:srgbClr val="FFFFFF"/>
                </a:solidFill>
                <a:latin typeface="Roboto Light"/>
                <a:ea typeface="Roboto Light"/>
                <a:cs typeface="Roboto Light"/>
                <a:sym typeface="Roboto Light"/>
              </a:rPr>
              <a:t>. What do u think?</a:t>
            </a:r>
          </a:p>
        </p:txBody>
      </p:sp>
      <p:sp>
        <p:nvSpPr>
          <p:cNvPr id="23" name="Rounded Rectangle 22">
            <a:extLst>
              <a:ext uri="{FF2B5EF4-FFF2-40B4-BE49-F238E27FC236}">
                <a16:creationId xmlns:a16="http://schemas.microsoft.com/office/drawing/2014/main" id="{34A32D8C-FF7A-114D-8150-42724FE585E9}"/>
              </a:ext>
            </a:extLst>
          </p:cNvPr>
          <p:cNvSpPr/>
          <p:nvPr/>
        </p:nvSpPr>
        <p:spPr>
          <a:xfrm>
            <a:off x="955555" y="3122379"/>
            <a:ext cx="6056450" cy="1801815"/>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40;p28">
            <a:extLst>
              <a:ext uri="{FF2B5EF4-FFF2-40B4-BE49-F238E27FC236}">
                <a16:creationId xmlns:a16="http://schemas.microsoft.com/office/drawing/2014/main" id="{3B13EA66-8148-9E4E-A4EB-CE904C98FAC3}"/>
              </a:ext>
            </a:extLst>
          </p:cNvPr>
          <p:cNvSpPr txBox="1">
            <a:spLocks/>
          </p:cNvSpPr>
          <p:nvPr/>
        </p:nvSpPr>
        <p:spPr>
          <a:xfrm>
            <a:off x="1080985" y="3321642"/>
            <a:ext cx="5931019" cy="1415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came up with some solutions. Each have positives and negatives</a:t>
            </a:r>
          </a:p>
          <a:p>
            <a:endParaRPr lang="en-US" sz="2000" dirty="0">
              <a:solidFill>
                <a:schemeClr val="bg1"/>
              </a:solidFill>
              <a:latin typeface="Roboto Light"/>
              <a:ea typeface="Roboto Light"/>
              <a:cs typeface="Roboto Light"/>
              <a:sym typeface="Roboto Light"/>
            </a:endParaRPr>
          </a:p>
          <a:p>
            <a:r>
              <a:rPr lang="en-US" sz="2000" dirty="0">
                <a:solidFill>
                  <a:schemeClr val="bg1"/>
                </a:solidFill>
                <a:latin typeface="Roboto Light"/>
                <a:ea typeface="Roboto Light"/>
                <a:cs typeface="Roboto Light"/>
                <a:sym typeface="Roboto Light"/>
              </a:rPr>
              <a:t>We need to weigh them internally, but all are small changes…</a:t>
            </a:r>
          </a:p>
        </p:txBody>
      </p:sp>
      <p:pic>
        <p:nvPicPr>
          <p:cNvPr id="27" name="Picture 26">
            <a:extLst>
              <a:ext uri="{FF2B5EF4-FFF2-40B4-BE49-F238E27FC236}">
                <a16:creationId xmlns:a16="http://schemas.microsoft.com/office/drawing/2014/main" id="{92C638B8-4EB4-494E-88A6-E3B7AEFFB9F6}"/>
              </a:ext>
            </a:extLst>
          </p:cNvPr>
          <p:cNvPicPr>
            <a:picLocks noChangeAspect="1"/>
          </p:cNvPicPr>
          <p:nvPr/>
        </p:nvPicPr>
        <p:blipFill>
          <a:blip r:embed="rId5"/>
          <a:stretch>
            <a:fillRect/>
          </a:stretch>
        </p:blipFill>
        <p:spPr>
          <a:xfrm>
            <a:off x="213216" y="3122379"/>
            <a:ext cx="531285" cy="531285"/>
          </a:xfrm>
          <a:prstGeom prst="ellipse">
            <a:avLst/>
          </a:prstGeom>
          <a:ln>
            <a:solidFill>
              <a:srgbClr val="7030A0"/>
            </a:solidFill>
          </a:ln>
        </p:spPr>
      </p:pic>
      <p:pic>
        <p:nvPicPr>
          <p:cNvPr id="4" name="Picture 3">
            <a:extLst>
              <a:ext uri="{FF2B5EF4-FFF2-40B4-BE49-F238E27FC236}">
                <a16:creationId xmlns:a16="http://schemas.microsoft.com/office/drawing/2014/main" id="{3A085A25-F9AC-B441-988D-BB920F62577E}"/>
              </a:ext>
            </a:extLst>
          </p:cNvPr>
          <p:cNvPicPr>
            <a:picLocks noChangeAspect="1"/>
          </p:cNvPicPr>
          <p:nvPr/>
        </p:nvPicPr>
        <p:blipFill>
          <a:blip r:embed="rId6"/>
          <a:stretch>
            <a:fillRect/>
          </a:stretch>
        </p:blipFill>
        <p:spPr>
          <a:xfrm>
            <a:off x="951838" y="5167495"/>
            <a:ext cx="6521524" cy="3038437"/>
          </a:xfrm>
          <a:prstGeom prst="roundRect">
            <a:avLst/>
          </a:prstGeom>
          <a:ln>
            <a:solidFill>
              <a:srgbClr val="00B0F0"/>
            </a:solidFill>
          </a:ln>
        </p:spPr>
      </p:pic>
    </p:spTree>
    <p:extLst>
      <p:ext uri="{BB962C8B-B14F-4D97-AF65-F5344CB8AC3E}">
        <p14:creationId xmlns:p14="http://schemas.microsoft.com/office/powerpoint/2010/main" val="326674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77778E-7 -0.61944 L 2.77778E-7 5.55556E-6 " pathEditMode="fixed" ptsTypes="AA">
                                      <p:cBhvr>
                                        <p:cTn id="6" dur="250" spd="-100000" fill="hold"/>
                                        <p:tgtEl>
                                          <p:spTgt spid="1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3.33333E-6 -0.61944 L -3.33333E-6 5.55556E-6 " pathEditMode="fixed" ptsTypes="AA">
                                      <p:cBhvr>
                                        <p:cTn id="8" dur="250" spd="-100000" fill="hold"/>
                                        <p:tgtEl>
                                          <p:spTgt spid="1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2.77778E-7 -0.61944 L 2.77778E-7 5.55556E-6 " pathEditMode="fixed" ptsTypes="AA">
                                      <p:cBhvr>
                                        <p:cTn id="10" dur="250" spd="-100000" fill="hold"/>
                                        <p:tgtEl>
                                          <p:spTgt spid="19"/>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3.33333E-6 -0.61944 L -3.33333E-6 5.55556E-6 " pathEditMode="fixed" ptsTypes="AA">
                                      <p:cBhvr>
                                        <p:cTn id="12" dur="250" spd="-100000" fill="hold"/>
                                        <p:tgtEl>
                                          <p:spTgt spid="2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33333E-6 -0.61914 L -3.33333E-6 0.00031 " pathEditMode="fixed" ptsTypes="AA">
                                      <p:cBhvr>
                                        <p:cTn id="14" dur="250" spd="-100000" fill="hold"/>
                                        <p:tgtEl>
                                          <p:spTgt spid="15"/>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2.77778E-7 -0.61914 L 2.77778E-7 0.00031 " pathEditMode="fixed" ptsTypes="AA">
                                      <p:cBhvr>
                                        <p:cTn id="16" dur="250" spd="-100000" fill="hold"/>
                                        <p:tgtEl>
                                          <p:spTgt spid="20"/>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3.33333E-6 -0.61944 L -3.33333E-6 5.55556E-6 " pathEditMode="fixed" ptsTypes="AA">
                                      <p:cBhvr>
                                        <p:cTn id="18" dur="250" spd="-100000" fill="hold"/>
                                        <p:tgtEl>
                                          <p:spTgt spid="21"/>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3.33333E-6 -0.61913 L -3.33333E-6 0.00032 " pathEditMode="fixed" ptsTypes="AA">
                                      <p:cBhvr>
                                        <p:cTn id="20" dur="250" spd="-100000" fill="hold"/>
                                        <p:tgtEl>
                                          <p:spTgt spid="2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3.33333E-6 -0.61944 L -3.33333E-6 5.55556E-6 " pathEditMode="fixed" ptsTypes="AA">
                                      <p:cBhvr>
                                        <p:cTn id="22" dur="250" spd="-100000" fill="hold"/>
                                        <p:tgtEl>
                                          <p:spTgt spid="23"/>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3.33333E-6 -0.61944 L -3.33333E-6 5.55556E-6 " pathEditMode="fixed" ptsTypes="AA">
                                      <p:cBhvr>
                                        <p:cTn id="24" dur="250" spd="-100000" fill="hold"/>
                                        <p:tgtEl>
                                          <p:spTgt spid="24"/>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0.61944 L 2.77778E-7 5.55556E-6 " pathEditMode="fixed" ptsTypes="AA">
                                      <p:cBhvr>
                                        <p:cTn id="26" dur="250" spd="-100000" fill="hold"/>
                                        <p:tgtEl>
                                          <p:spTgt spid="27"/>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3.33333E-6 -0.62315 L -3.33333E-6 -0.0037 " pathEditMode="fixed" ptsTypes="AA">
                                      <p:cBhvr>
                                        <p:cTn id="28" dur="250" spd="-100000" fill="hold"/>
                                        <p:tgtEl>
                                          <p:spTgt spid="4"/>
                                        </p:tgtEl>
                                        <p:attrNameLst>
                                          <p:attrName>ppt_x</p:attrName>
                                          <p:attrName>ppt_y</p:attrName>
                                        </p:attrNameLst>
                                      </p:cBhvr>
                                    </p:animMotion>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3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50" fill="hold"/>
                                        <p:tgtEl>
                                          <p:spTgt spid="14"/>
                                        </p:tgtEl>
                                        <p:attrNameLst>
                                          <p:attrName>ppt_w</p:attrName>
                                        </p:attrNameLst>
                                      </p:cBhvr>
                                      <p:tavLst>
                                        <p:tav tm="0">
                                          <p:val>
                                            <p:fltVal val="0"/>
                                          </p:val>
                                        </p:tav>
                                        <p:tav tm="100000">
                                          <p:val>
                                            <p:strVal val="#ppt_w"/>
                                          </p:val>
                                        </p:tav>
                                      </p:tavLst>
                                    </p:anim>
                                    <p:anim calcmode="lin" valueType="num">
                                      <p:cBhvr>
                                        <p:cTn id="35" dur="250" fill="hold"/>
                                        <p:tgtEl>
                                          <p:spTgt spid="14"/>
                                        </p:tgtEl>
                                        <p:attrNameLst>
                                          <p:attrName>ppt_h</p:attrName>
                                        </p:attrNameLst>
                                      </p:cBhvr>
                                      <p:tavLst>
                                        <p:tav tm="0">
                                          <p:val>
                                            <p:fltVal val="0"/>
                                          </p:val>
                                        </p:tav>
                                        <p:tav tm="100000">
                                          <p:val>
                                            <p:strVal val="#ppt_h"/>
                                          </p:val>
                                        </p:tav>
                                      </p:tavLst>
                                    </p:anim>
                                    <p:anim calcmode="lin" valueType="num">
                                      <p:cBhvr>
                                        <p:cTn id="36" dur="250" fill="hold"/>
                                        <p:tgtEl>
                                          <p:spTgt spid="14"/>
                                        </p:tgtEl>
                                        <p:attrNameLst>
                                          <p:attrName>style.rotation</p:attrName>
                                        </p:attrNameLst>
                                      </p:cBhvr>
                                      <p:tavLst>
                                        <p:tav tm="0">
                                          <p:val>
                                            <p:fltVal val="90"/>
                                          </p:val>
                                        </p:tav>
                                        <p:tav tm="100000">
                                          <p:val>
                                            <p:fltVal val="0"/>
                                          </p:val>
                                        </p:tav>
                                      </p:tavLst>
                                    </p:anim>
                                    <p:animEffect transition="in" filter="fade">
                                      <p:cBhvr>
                                        <p:cTn id="37"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15" grpId="0" animBg="1"/>
      <p:bldP spid="20" grpId="0"/>
      <p:bldP spid="21" grpId="0" animBg="1"/>
      <p:bldP spid="22" grpId="0"/>
      <p:bldP spid="23" grpId="0" animBg="1"/>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3"/>
          <a:stretch>
            <a:fillRect/>
          </a:stretch>
        </p:blipFill>
        <p:spPr>
          <a:xfrm>
            <a:off x="222741" y="1986964"/>
            <a:ext cx="525360" cy="525360"/>
          </a:xfrm>
          <a:prstGeom prst="ellipse">
            <a:avLst/>
          </a:prstGeom>
        </p:spPr>
      </p:pic>
      <p:sp>
        <p:nvSpPr>
          <p:cNvPr id="18" name="Rounded Rectangle 17">
            <a:extLst>
              <a:ext uri="{FF2B5EF4-FFF2-40B4-BE49-F238E27FC236}">
                <a16:creationId xmlns:a16="http://schemas.microsoft.com/office/drawing/2014/main" id="{9D2B1DAB-0342-5042-B017-FCD800000662}"/>
              </a:ext>
            </a:extLst>
          </p:cNvPr>
          <p:cNvSpPr/>
          <p:nvPr/>
        </p:nvSpPr>
        <p:spPr>
          <a:xfrm>
            <a:off x="6101762" y="-4236934"/>
            <a:ext cx="2045114"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4170214"/>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4"/>
          <a:stretch>
            <a:fillRect/>
          </a:stretch>
        </p:blipFill>
        <p:spPr>
          <a:xfrm>
            <a:off x="8318326" y="-4236934"/>
            <a:ext cx="530352" cy="530352"/>
          </a:xfrm>
          <a:prstGeom prst="ellipse">
            <a:avLst/>
          </a:prstGeom>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2883910"/>
            <a:ext cx="5931314" cy="100812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281719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
        <p:nvSpPr>
          <p:cNvPr id="21" name="Rounded Rectangle 20">
            <a:extLst>
              <a:ext uri="{FF2B5EF4-FFF2-40B4-BE49-F238E27FC236}">
                <a16:creationId xmlns:a16="http://schemas.microsoft.com/office/drawing/2014/main" id="{599CDA89-BBF0-C84B-9B84-67B3E2DFB49D}"/>
              </a:ext>
            </a:extLst>
          </p:cNvPr>
          <p:cNvSpPr/>
          <p:nvPr/>
        </p:nvSpPr>
        <p:spPr>
          <a:xfrm>
            <a:off x="3895474" y="-1592742"/>
            <a:ext cx="4251401" cy="1304923"/>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8994CB73-8AED-9D49-AE1B-2BB8A89CC737}"/>
              </a:ext>
            </a:extLst>
          </p:cNvPr>
          <p:cNvSpPr txBox="1">
            <a:spLocks/>
          </p:cNvSpPr>
          <p:nvPr/>
        </p:nvSpPr>
        <p:spPr>
          <a:xfrm>
            <a:off x="3977624" y="-1442879"/>
            <a:ext cx="4145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there’s a </a:t>
            </a:r>
            <a:r>
              <a:rPr lang="en-US" sz="1800" u="sng" dirty="0">
                <a:solidFill>
                  <a:srgbClr val="4A86E8"/>
                </a:solidFill>
                <a:latin typeface="Roboto Light"/>
                <a:ea typeface="Roboto Light"/>
                <a:cs typeface="Roboto Light"/>
                <a:sym typeface="Roboto Light"/>
              </a:rPr>
              <a:t>Library</a:t>
            </a:r>
            <a:r>
              <a:rPr lang="en-US" sz="1800" dirty="0">
                <a:solidFill>
                  <a:srgbClr val="FFFFFF"/>
                </a:solidFill>
                <a:latin typeface="Roboto Light"/>
                <a:ea typeface="Roboto Light"/>
                <a:cs typeface="Roboto Light"/>
                <a:sym typeface="Roboto Light"/>
              </a:rPr>
              <a:t> which may allow us to share the </a:t>
            </a:r>
            <a:r>
              <a:rPr lang="en-US" sz="1800" dirty="0" err="1">
                <a:solidFill>
                  <a:srgbClr val="FFFFFF"/>
                </a:solidFill>
                <a:latin typeface="Roboto Light"/>
                <a:ea typeface="Roboto Light"/>
                <a:cs typeface="Roboto Light"/>
                <a:sym typeface="Roboto Light"/>
              </a:rPr>
              <a:t>ngx.ctx</a:t>
            </a:r>
            <a:r>
              <a:rPr lang="en-US" sz="1800" dirty="0">
                <a:solidFill>
                  <a:srgbClr val="FFFFFF"/>
                </a:solidFill>
                <a:latin typeface="Roboto Light"/>
                <a:ea typeface="Roboto Light"/>
                <a:cs typeface="Roboto Light"/>
                <a:sym typeface="Roboto Light"/>
              </a:rPr>
              <a:t> between these </a:t>
            </a:r>
            <a:r>
              <a:rPr lang="en-US" sz="1800" dirty="0" err="1">
                <a:solidFill>
                  <a:srgbClr val="FFFFFF"/>
                </a:solidFill>
                <a:latin typeface="Roboto Light"/>
                <a:ea typeface="Roboto Light"/>
                <a:cs typeface="Roboto Light"/>
                <a:sym typeface="Roboto Light"/>
              </a:rPr>
              <a:t>subrequests</a:t>
            </a:r>
            <a:r>
              <a:rPr lang="en-US" sz="1800" dirty="0">
                <a:solidFill>
                  <a:srgbClr val="FFFFFF"/>
                </a:solidFill>
                <a:latin typeface="Roboto Light"/>
                <a:ea typeface="Roboto Light"/>
                <a:cs typeface="Roboto Light"/>
                <a:sym typeface="Roboto Light"/>
              </a:rPr>
              <a:t>. What do u think?</a:t>
            </a:r>
          </a:p>
        </p:txBody>
      </p:sp>
      <p:sp>
        <p:nvSpPr>
          <p:cNvPr id="23" name="Rounded Rectangle 22">
            <a:extLst>
              <a:ext uri="{FF2B5EF4-FFF2-40B4-BE49-F238E27FC236}">
                <a16:creationId xmlns:a16="http://schemas.microsoft.com/office/drawing/2014/main" id="{34A32D8C-FF7A-114D-8150-42724FE585E9}"/>
              </a:ext>
            </a:extLst>
          </p:cNvPr>
          <p:cNvSpPr/>
          <p:nvPr/>
        </p:nvSpPr>
        <p:spPr>
          <a:xfrm>
            <a:off x="955555" y="-63742"/>
            <a:ext cx="6056450" cy="1801815"/>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40;p28">
            <a:extLst>
              <a:ext uri="{FF2B5EF4-FFF2-40B4-BE49-F238E27FC236}">
                <a16:creationId xmlns:a16="http://schemas.microsoft.com/office/drawing/2014/main" id="{3B13EA66-8148-9E4E-A4EB-CE904C98FAC3}"/>
              </a:ext>
            </a:extLst>
          </p:cNvPr>
          <p:cNvSpPr txBox="1">
            <a:spLocks/>
          </p:cNvSpPr>
          <p:nvPr/>
        </p:nvSpPr>
        <p:spPr>
          <a:xfrm>
            <a:off x="1080985" y="135521"/>
            <a:ext cx="5931019" cy="1415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came up with some solutions. Each have positives and negatives</a:t>
            </a:r>
          </a:p>
          <a:p>
            <a:endParaRPr lang="en-US" sz="2000" dirty="0">
              <a:solidFill>
                <a:schemeClr val="bg1"/>
              </a:solidFill>
              <a:latin typeface="Roboto Light"/>
              <a:ea typeface="Roboto Light"/>
              <a:cs typeface="Roboto Light"/>
              <a:sym typeface="Roboto Light"/>
            </a:endParaRPr>
          </a:p>
          <a:p>
            <a:r>
              <a:rPr lang="en-US" sz="2000" dirty="0">
                <a:solidFill>
                  <a:schemeClr val="bg1"/>
                </a:solidFill>
                <a:latin typeface="Roboto Light"/>
                <a:ea typeface="Roboto Light"/>
                <a:cs typeface="Roboto Light"/>
                <a:sym typeface="Roboto Light"/>
              </a:rPr>
              <a:t>We need to weigh them internally, but all are small changes…</a:t>
            </a:r>
          </a:p>
        </p:txBody>
      </p:sp>
      <p:pic>
        <p:nvPicPr>
          <p:cNvPr id="27" name="Picture 26">
            <a:extLst>
              <a:ext uri="{FF2B5EF4-FFF2-40B4-BE49-F238E27FC236}">
                <a16:creationId xmlns:a16="http://schemas.microsoft.com/office/drawing/2014/main" id="{92C638B8-4EB4-494E-88A6-E3B7AEFFB9F6}"/>
              </a:ext>
            </a:extLst>
          </p:cNvPr>
          <p:cNvPicPr>
            <a:picLocks noChangeAspect="1"/>
          </p:cNvPicPr>
          <p:nvPr/>
        </p:nvPicPr>
        <p:blipFill>
          <a:blip r:embed="rId5"/>
          <a:stretch>
            <a:fillRect/>
          </a:stretch>
        </p:blipFill>
        <p:spPr>
          <a:xfrm>
            <a:off x="213216" y="-63742"/>
            <a:ext cx="531285" cy="531285"/>
          </a:xfrm>
          <a:prstGeom prst="ellipse">
            <a:avLst/>
          </a:prstGeom>
        </p:spPr>
      </p:pic>
      <p:pic>
        <p:nvPicPr>
          <p:cNvPr id="4" name="Picture 3">
            <a:extLst>
              <a:ext uri="{FF2B5EF4-FFF2-40B4-BE49-F238E27FC236}">
                <a16:creationId xmlns:a16="http://schemas.microsoft.com/office/drawing/2014/main" id="{3A085A25-F9AC-B441-988D-BB920F62577E}"/>
              </a:ext>
            </a:extLst>
          </p:cNvPr>
          <p:cNvPicPr>
            <a:picLocks noChangeAspect="1"/>
          </p:cNvPicPr>
          <p:nvPr/>
        </p:nvPicPr>
        <p:blipFill>
          <a:blip r:embed="rId6"/>
          <a:stretch>
            <a:fillRect/>
          </a:stretch>
        </p:blipFill>
        <p:spPr>
          <a:xfrm>
            <a:off x="951838" y="1962150"/>
            <a:ext cx="6521524" cy="3038437"/>
          </a:xfrm>
          <a:prstGeom prst="roundRect">
            <a:avLst/>
          </a:prstGeom>
          <a:ln>
            <a:solidFill>
              <a:srgbClr val="00B0F0"/>
            </a:solidFill>
          </a:ln>
        </p:spPr>
      </p:pic>
      <p:sp>
        <p:nvSpPr>
          <p:cNvPr id="29" name="Rounded Rectangle 28">
            <a:extLst>
              <a:ext uri="{FF2B5EF4-FFF2-40B4-BE49-F238E27FC236}">
                <a16:creationId xmlns:a16="http://schemas.microsoft.com/office/drawing/2014/main" id="{D85B75DA-4612-4B4E-ABF3-0387E8A43C31}"/>
              </a:ext>
            </a:extLst>
          </p:cNvPr>
          <p:cNvSpPr/>
          <p:nvPr/>
        </p:nvSpPr>
        <p:spPr>
          <a:xfrm>
            <a:off x="949399" y="5224665"/>
            <a:ext cx="4537001" cy="1614784"/>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Google Shape;140;p28">
            <a:extLst>
              <a:ext uri="{FF2B5EF4-FFF2-40B4-BE49-F238E27FC236}">
                <a16:creationId xmlns:a16="http://schemas.microsoft.com/office/drawing/2014/main" id="{9E3DD640-AC9B-024A-91A6-A9B07B59CA71}"/>
              </a:ext>
            </a:extLst>
          </p:cNvPr>
          <p:cNvSpPr txBox="1">
            <a:spLocks/>
          </p:cNvSpPr>
          <p:nvPr/>
        </p:nvSpPr>
        <p:spPr>
          <a:xfrm>
            <a:off x="1074829" y="5324296"/>
            <a:ext cx="4182971" cy="1415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Now closing this since #3533 has been merged - expect a 0.14.0rc1 in a few days. Thanks again!</a:t>
            </a:r>
          </a:p>
        </p:txBody>
      </p:sp>
    </p:spTree>
    <p:extLst>
      <p:ext uri="{BB962C8B-B14F-4D97-AF65-F5344CB8AC3E}">
        <p14:creationId xmlns:p14="http://schemas.microsoft.com/office/powerpoint/2010/main" val="429228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39722 L 0 7.77778E-6 " pathEditMode="fixed" ptsTypes="AA">
                                      <p:cBhvr>
                                        <p:cTn id="6" dur="250" spd="-100000" fill="hold"/>
                                        <p:tgtEl>
                                          <p:spTgt spid="1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39722 L 0 7.77778E-6 " pathEditMode="fixed" ptsTypes="AA">
                                      <p:cBhvr>
                                        <p:cTn id="8" dur="250" spd="-100000" fill="hold"/>
                                        <p:tgtEl>
                                          <p:spTgt spid="1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39722 L 0 7.77778E-6 " pathEditMode="fixed" ptsTypes="AA">
                                      <p:cBhvr>
                                        <p:cTn id="10" dur="250" spd="-100000" fill="hold"/>
                                        <p:tgtEl>
                                          <p:spTgt spid="19"/>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39722 L 0 7.77778E-6 " pathEditMode="fixed" ptsTypes="AA">
                                      <p:cBhvr>
                                        <p:cTn id="12" dur="250" spd="-100000" fill="hold"/>
                                        <p:tgtEl>
                                          <p:spTgt spid="2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39722 L 0 7.77778E-6 " pathEditMode="fixed" ptsTypes="AA">
                                      <p:cBhvr>
                                        <p:cTn id="14" dur="250" spd="-100000" fill="hold"/>
                                        <p:tgtEl>
                                          <p:spTgt spid="15"/>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39722 L 0 7.77778E-6 " pathEditMode="fixed" ptsTypes="AA">
                                      <p:cBhvr>
                                        <p:cTn id="16" dur="250" spd="-100000" fill="hold"/>
                                        <p:tgtEl>
                                          <p:spTgt spid="20"/>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39722 L 0 7.77778E-6 " pathEditMode="fixed" ptsTypes="AA">
                                      <p:cBhvr>
                                        <p:cTn id="18" dur="250" spd="-100000" fill="hold"/>
                                        <p:tgtEl>
                                          <p:spTgt spid="21"/>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39722 L 0 7.77778E-6 " pathEditMode="fixed" ptsTypes="AA">
                                      <p:cBhvr>
                                        <p:cTn id="20" dur="250" spd="-100000" fill="hold"/>
                                        <p:tgtEl>
                                          <p:spTgt spid="2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39691 L 0 0.00032 " pathEditMode="fixed" ptsTypes="AA">
                                      <p:cBhvr>
                                        <p:cTn id="22" dur="250" spd="-100000" fill="hold"/>
                                        <p:tgtEl>
                                          <p:spTgt spid="23"/>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39722 L 0 7.77778E-6 " pathEditMode="fixed" ptsTypes="AA">
                                      <p:cBhvr>
                                        <p:cTn id="24" dur="250" spd="-100000" fill="hold"/>
                                        <p:tgtEl>
                                          <p:spTgt spid="24"/>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39722 L 0 7.77778E-6 " pathEditMode="fixed" ptsTypes="AA">
                                      <p:cBhvr>
                                        <p:cTn id="26" dur="250" spd="-100000" fill="hold"/>
                                        <p:tgtEl>
                                          <p:spTgt spid="27"/>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39722 L 0 6.2963E-6 " pathEditMode="fixed" ptsTypes="AA">
                                      <p:cBhvr>
                                        <p:cTn id="28" dur="250" spd="-100000" fill="hold"/>
                                        <p:tgtEl>
                                          <p:spTgt spid="4"/>
                                        </p:tgtEl>
                                        <p:attrNameLst>
                                          <p:attrName>ppt_x</p:attrName>
                                          <p:attrName>ppt_y</p:attrName>
                                        </p:attrNameLst>
                                      </p:cBhvr>
                                    </p:animMotion>
                                  </p:childTnLst>
                                </p:cTn>
                              </p:par>
                              <p:par>
                                <p:cTn id="29" presetID="64" presetClass="path" presetSubtype="0" accel="50000" decel="50000" fill="hold" grpId="0" nodeType="withEffect">
                                  <p:stCondLst>
                                    <p:cond delay="0"/>
                                  </p:stCondLst>
                                  <p:childTnLst>
                                    <p:animMotion origin="layout" path="M 2.77778E-7 -8.64198E-7 L 2.77778E-7 -0.39444 " pathEditMode="relative" rAng="0" ptsTypes="AA">
                                      <p:cBhvr>
                                        <p:cTn id="30" dur="250" fill="hold"/>
                                        <p:tgtEl>
                                          <p:spTgt spid="29"/>
                                        </p:tgtEl>
                                        <p:attrNameLst>
                                          <p:attrName>ppt_x</p:attrName>
                                          <p:attrName>ppt_y</p:attrName>
                                        </p:attrNameLst>
                                      </p:cBhvr>
                                      <p:rCtr x="0" y="-19722"/>
                                    </p:animMotion>
                                  </p:childTnLst>
                                </p:cTn>
                              </p:par>
                              <p:par>
                                <p:cTn id="31" presetID="64" presetClass="path" presetSubtype="0" accel="50000" decel="50000" fill="hold" grpId="0" nodeType="withEffect">
                                  <p:stCondLst>
                                    <p:cond delay="0"/>
                                  </p:stCondLst>
                                  <p:childTnLst>
                                    <p:animMotion origin="layout" path="M -5.55556E-7 4.93827E-7 L -5.55556E-7 -0.39568 " pathEditMode="relative" rAng="0" ptsTypes="AA">
                                      <p:cBhvr>
                                        <p:cTn id="32" dur="250" fill="hold"/>
                                        <p:tgtEl>
                                          <p:spTgt spid="30"/>
                                        </p:tgtEl>
                                        <p:attrNameLst>
                                          <p:attrName>ppt_x</p:attrName>
                                          <p:attrName>ppt_y</p:attrName>
                                        </p:attrNameLst>
                                      </p:cBhvr>
                                      <p:rCtr x="0" y="-197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15" grpId="0" animBg="1"/>
      <p:bldP spid="20" grpId="0"/>
      <p:bldP spid="21" grpId="0" animBg="1"/>
      <p:bldP spid="22" grpId="0"/>
      <p:bldP spid="23" grpId="0" animBg="1"/>
      <p:bldP spid="24"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6"/>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11163204"/>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t>
            </a:r>
            <a:r>
              <a:rPr lang="en-US" sz="1800" dirty="0" err="1">
                <a:solidFill>
                  <a:srgbClr val="FFFFFF"/>
                </a:solidFill>
                <a:latin typeface="Roboto Light"/>
                <a:ea typeface="Roboto Light"/>
                <a:cs typeface="Roboto Light"/>
                <a:sym typeface="Roboto Light"/>
              </a:rPr>
              <a:t>asociated</a:t>
            </a:r>
            <a:r>
              <a:rPr lang="en-US" sz="1800" dirty="0">
                <a:solidFill>
                  <a:srgbClr val="FFFFFF"/>
                </a:solidFill>
                <a:latin typeface="Roboto Light"/>
                <a:ea typeface="Roboto Light"/>
                <a:cs typeface="Roboto Light"/>
                <a:sym typeface="Roboto Light"/>
              </a:rPr>
              <a:t> to a consumer.</a:t>
            </a:r>
          </a:p>
        </p:txBody>
      </p:sp>
      <p:sp>
        <p:nvSpPr>
          <p:cNvPr id="13" name="Rounded Rectangle 12">
            <a:extLst>
              <a:ext uri="{FF2B5EF4-FFF2-40B4-BE49-F238E27FC236}">
                <a16:creationId xmlns:a16="http://schemas.microsoft.com/office/drawing/2014/main" id="{AD25DF90-CAD4-8840-8EA3-62EF368E39D4}"/>
              </a:ext>
            </a:extLst>
          </p:cNvPr>
          <p:cNvSpPr/>
          <p:nvPr/>
        </p:nvSpPr>
        <p:spPr>
          <a:xfrm>
            <a:off x="1066799" y="492551"/>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We had a problem</a:t>
            </a:r>
          </a:p>
        </p:txBody>
      </p:sp>
      <p:sp>
        <p:nvSpPr>
          <p:cNvPr id="14" name="Rounded Rectangle 13">
            <a:extLst>
              <a:ext uri="{FF2B5EF4-FFF2-40B4-BE49-F238E27FC236}">
                <a16:creationId xmlns:a16="http://schemas.microsoft.com/office/drawing/2014/main" id="{07B097CB-C411-6F45-9B0B-077257989EFB}"/>
              </a:ext>
            </a:extLst>
          </p:cNvPr>
          <p:cNvSpPr/>
          <p:nvPr/>
        </p:nvSpPr>
        <p:spPr>
          <a:xfrm>
            <a:off x="1066799" y="1333701"/>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We investigated the problem</a:t>
            </a:r>
          </a:p>
        </p:txBody>
      </p:sp>
      <p:sp>
        <p:nvSpPr>
          <p:cNvPr id="15" name="Rounded Rectangle 14">
            <a:extLst>
              <a:ext uri="{FF2B5EF4-FFF2-40B4-BE49-F238E27FC236}">
                <a16:creationId xmlns:a16="http://schemas.microsoft.com/office/drawing/2014/main" id="{68BF97A2-AC0E-7A48-9B08-281AB3AC14DE}"/>
              </a:ext>
            </a:extLst>
          </p:cNvPr>
          <p:cNvSpPr/>
          <p:nvPr/>
        </p:nvSpPr>
        <p:spPr>
          <a:xfrm>
            <a:off x="1060313" y="2180120"/>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Issue came back to Kong</a:t>
            </a:r>
          </a:p>
        </p:txBody>
      </p:sp>
      <p:sp>
        <p:nvSpPr>
          <p:cNvPr id="18" name="Rounded Rectangle 17">
            <a:extLst>
              <a:ext uri="{FF2B5EF4-FFF2-40B4-BE49-F238E27FC236}">
                <a16:creationId xmlns:a16="http://schemas.microsoft.com/office/drawing/2014/main" id="{D8BD228C-9ECB-AE43-A718-48CAF944BDC2}"/>
              </a:ext>
            </a:extLst>
          </p:cNvPr>
          <p:cNvSpPr/>
          <p:nvPr/>
        </p:nvSpPr>
        <p:spPr>
          <a:xfrm>
            <a:off x="1066799" y="3020459"/>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We engaged the community</a:t>
            </a:r>
          </a:p>
        </p:txBody>
      </p:sp>
      <p:sp>
        <p:nvSpPr>
          <p:cNvPr id="19" name="Rounded Rectangle 18">
            <a:extLst>
              <a:ext uri="{FF2B5EF4-FFF2-40B4-BE49-F238E27FC236}">
                <a16:creationId xmlns:a16="http://schemas.microsoft.com/office/drawing/2014/main" id="{FE479E39-09A5-D44A-8D00-A2A3D885AE67}"/>
              </a:ext>
            </a:extLst>
          </p:cNvPr>
          <p:cNvSpPr/>
          <p:nvPr/>
        </p:nvSpPr>
        <p:spPr>
          <a:xfrm>
            <a:off x="4742228" y="504778"/>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We attempted the solution</a:t>
            </a:r>
          </a:p>
        </p:txBody>
      </p:sp>
      <p:sp>
        <p:nvSpPr>
          <p:cNvPr id="20" name="Rounded Rectangle 19">
            <a:extLst>
              <a:ext uri="{FF2B5EF4-FFF2-40B4-BE49-F238E27FC236}">
                <a16:creationId xmlns:a16="http://schemas.microsoft.com/office/drawing/2014/main" id="{D74FD438-5061-3D4F-93FC-89894C4C3243}"/>
              </a:ext>
            </a:extLst>
          </p:cNvPr>
          <p:cNvSpPr/>
          <p:nvPr/>
        </p:nvSpPr>
        <p:spPr>
          <a:xfrm>
            <a:off x="1060312" y="3880931"/>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Community suggested a </a:t>
            </a:r>
            <a:r>
              <a:rPr lang="en-US" dirty="0" err="1"/>
              <a:t>sol’n</a:t>
            </a:r>
            <a:endParaRPr lang="en-US" dirty="0"/>
          </a:p>
        </p:txBody>
      </p:sp>
      <p:sp>
        <p:nvSpPr>
          <p:cNvPr id="29" name="Rounded Rectangle 28">
            <a:extLst>
              <a:ext uri="{FF2B5EF4-FFF2-40B4-BE49-F238E27FC236}">
                <a16:creationId xmlns:a16="http://schemas.microsoft.com/office/drawing/2014/main" id="{6B2548BF-8F03-DC49-B2BC-66B583EA2EBD}"/>
              </a:ext>
            </a:extLst>
          </p:cNvPr>
          <p:cNvSpPr/>
          <p:nvPr/>
        </p:nvSpPr>
        <p:spPr>
          <a:xfrm>
            <a:off x="4742229" y="1345035"/>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Re-engaged the community</a:t>
            </a:r>
          </a:p>
        </p:txBody>
      </p:sp>
      <p:sp>
        <p:nvSpPr>
          <p:cNvPr id="30" name="Rounded Rectangle 29">
            <a:extLst>
              <a:ext uri="{FF2B5EF4-FFF2-40B4-BE49-F238E27FC236}">
                <a16:creationId xmlns:a16="http://schemas.microsoft.com/office/drawing/2014/main" id="{21907C92-AF14-7247-8A89-1AE83FEA6D94}"/>
              </a:ext>
            </a:extLst>
          </p:cNvPr>
          <p:cNvSpPr/>
          <p:nvPr/>
        </p:nvSpPr>
        <p:spPr>
          <a:xfrm>
            <a:off x="4768170" y="2180120"/>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We investigated the problem</a:t>
            </a:r>
          </a:p>
        </p:txBody>
      </p:sp>
      <p:sp>
        <p:nvSpPr>
          <p:cNvPr id="32" name="Rounded Rectangle 31">
            <a:extLst>
              <a:ext uri="{FF2B5EF4-FFF2-40B4-BE49-F238E27FC236}">
                <a16:creationId xmlns:a16="http://schemas.microsoft.com/office/drawing/2014/main" id="{70516013-3CD1-B24F-8E18-8A7DDDBE4343}"/>
              </a:ext>
            </a:extLst>
          </p:cNvPr>
          <p:cNvSpPr/>
          <p:nvPr/>
        </p:nvSpPr>
        <p:spPr>
          <a:xfrm>
            <a:off x="4768171" y="3020459"/>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 Suggested a solution</a:t>
            </a:r>
          </a:p>
        </p:txBody>
      </p:sp>
      <p:sp>
        <p:nvSpPr>
          <p:cNvPr id="16" name="Rounded Rectangle 15">
            <a:extLst>
              <a:ext uri="{FF2B5EF4-FFF2-40B4-BE49-F238E27FC236}">
                <a16:creationId xmlns:a16="http://schemas.microsoft.com/office/drawing/2014/main" id="{50DCD485-1D3D-2A40-BD0B-2DD51A13B143}"/>
              </a:ext>
            </a:extLst>
          </p:cNvPr>
          <p:cNvSpPr/>
          <p:nvPr/>
        </p:nvSpPr>
        <p:spPr>
          <a:xfrm>
            <a:off x="4724400" y="3861608"/>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Community confirmed </a:t>
            </a:r>
            <a:r>
              <a:rPr lang="en-US" dirty="0" err="1"/>
              <a:t>sol’n</a:t>
            </a:r>
            <a:endParaRPr lang="en-US" dirty="0"/>
          </a:p>
        </p:txBody>
      </p:sp>
    </p:spTree>
    <p:extLst>
      <p:ext uri="{BB962C8B-B14F-4D97-AF65-F5344CB8AC3E}">
        <p14:creationId xmlns:p14="http://schemas.microsoft.com/office/powerpoint/2010/main" val="298097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19" grpId="0" animBg="1"/>
      <p:bldP spid="20" grpId="0" animBg="1"/>
      <p:bldP spid="29" grpId="0" animBg="1"/>
      <p:bldP spid="30" grpId="0" animBg="1"/>
      <p:bldP spid="32"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4" name="Google Shape;140;p28">
            <a:extLst>
              <a:ext uri="{FF2B5EF4-FFF2-40B4-BE49-F238E27FC236}">
                <a16:creationId xmlns:a16="http://schemas.microsoft.com/office/drawing/2014/main" id="{F8DF1B30-C5C2-624E-B06B-16265493AFAC}"/>
              </a:ext>
            </a:extLst>
          </p:cNvPr>
          <p:cNvSpPr txBox="1">
            <a:spLocks/>
          </p:cNvSpPr>
          <p:nvPr/>
        </p:nvSpPr>
        <p:spPr>
          <a:xfrm>
            <a:off x="838200" y="578323"/>
            <a:ext cx="6155860" cy="926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Starting Point</a:t>
            </a:r>
          </a:p>
        </p:txBody>
      </p:sp>
      <p:sp>
        <p:nvSpPr>
          <p:cNvPr id="5" name="Rectangle 4">
            <a:extLst>
              <a:ext uri="{FF2B5EF4-FFF2-40B4-BE49-F238E27FC236}">
                <a16:creationId xmlns:a16="http://schemas.microsoft.com/office/drawing/2014/main" id="{152D6693-E3F0-6642-8151-12CB4CD67B84}"/>
              </a:ext>
            </a:extLst>
          </p:cNvPr>
          <p:cNvSpPr/>
          <p:nvPr/>
        </p:nvSpPr>
        <p:spPr>
          <a:xfrm>
            <a:off x="1028700" y="1357848"/>
            <a:ext cx="3962400" cy="3785652"/>
          </a:xfrm>
          <a:prstGeom prst="rect">
            <a:avLst/>
          </a:prstGeom>
        </p:spPr>
        <p:txBody>
          <a:bodyPr wrap="square">
            <a:spAutoFit/>
          </a:bodyPr>
          <a:lstStyle/>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r>
              <a:rPr lang="en-US" sz="1600" dirty="0">
                <a:solidFill>
                  <a:schemeClr val="bg1"/>
                </a:solidFill>
              </a:rPr>
              <a:t>    Closed-Source Gateway Solution</a:t>
            </a:r>
          </a:p>
          <a:p>
            <a:pPr lvl="4" indent="0">
              <a:buNone/>
            </a:pPr>
            <a:r>
              <a:rPr lang="en-US" sz="1600" dirty="0">
                <a:solidFill>
                  <a:schemeClr val="bg1"/>
                </a:solidFill>
              </a:rPr>
              <a:t>    Primary Gateway Solution for 3 years</a:t>
            </a:r>
          </a:p>
          <a:p>
            <a:pPr lvl="4" indent="0">
              <a:buNone/>
            </a:pPr>
            <a:r>
              <a:rPr lang="en-US" sz="1600" dirty="0">
                <a:solidFill>
                  <a:schemeClr val="bg1"/>
                </a:solidFill>
              </a:rPr>
              <a:t>    </a:t>
            </a:r>
          </a:p>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r>
              <a:rPr lang="en-US" sz="1600" dirty="0">
                <a:solidFill>
                  <a:schemeClr val="bg1"/>
                </a:solidFill>
              </a:rPr>
              <a:t>    Stability Issues</a:t>
            </a:r>
          </a:p>
          <a:p>
            <a:pPr lvl="4" indent="0">
              <a:buNone/>
            </a:pPr>
            <a:r>
              <a:rPr lang="en-US" sz="1600" dirty="0">
                <a:solidFill>
                  <a:schemeClr val="bg1"/>
                </a:solidFill>
              </a:rPr>
              <a:t>    Scalability/Performance Issues</a:t>
            </a:r>
          </a:p>
          <a:p>
            <a:pPr lvl="4" indent="0">
              <a:buNone/>
            </a:pPr>
            <a:r>
              <a:rPr lang="en-US" sz="1600" dirty="0">
                <a:solidFill>
                  <a:schemeClr val="bg1"/>
                </a:solidFill>
              </a:rPr>
              <a:t>    Low Supportability</a:t>
            </a:r>
          </a:p>
          <a:p>
            <a:pPr lvl="4" indent="0">
              <a:buNone/>
            </a:pPr>
            <a:r>
              <a:rPr lang="en-US" sz="1600" dirty="0">
                <a:solidFill>
                  <a:schemeClr val="bg1"/>
                </a:solidFill>
              </a:rPr>
              <a:t>    High Operating Costs</a:t>
            </a:r>
          </a:p>
          <a:p>
            <a:pPr lvl="4" indent="0">
              <a:buNone/>
            </a:pPr>
            <a:endParaRPr lang="en-US" sz="1200" dirty="0">
              <a:solidFill>
                <a:schemeClr val="bg1"/>
              </a:solidFill>
            </a:endParaRPr>
          </a:p>
          <a:p>
            <a:pPr lvl="4"/>
            <a:endParaRPr lang="en-US" sz="1200" dirty="0">
              <a:solidFill>
                <a:schemeClr val="bg1"/>
              </a:solidFill>
            </a:endParaRPr>
          </a:p>
          <a:p>
            <a:pPr lvl="4" indent="0">
              <a:buNone/>
            </a:pPr>
            <a:endParaRPr lang="en-US" sz="1200" dirty="0">
              <a:solidFill>
                <a:schemeClr val="bg1"/>
              </a:solidFill>
            </a:endParaRPr>
          </a:p>
          <a:p>
            <a:pPr lvl="4" indent="0">
              <a:buNone/>
            </a:pPr>
            <a:endParaRPr lang="en-US" sz="1200" dirty="0">
              <a:solidFill>
                <a:schemeClr val="bg1"/>
              </a:solidFill>
            </a:endParaRPr>
          </a:p>
        </p:txBody>
      </p:sp>
      <p:cxnSp>
        <p:nvCxnSpPr>
          <p:cNvPr id="6" name="Google Shape;78;p20">
            <a:extLst>
              <a:ext uri="{FF2B5EF4-FFF2-40B4-BE49-F238E27FC236}">
                <a16:creationId xmlns:a16="http://schemas.microsoft.com/office/drawing/2014/main" id="{459EB37B-6EFC-1B4A-8C25-06F1CCE3A4D8}"/>
              </a:ext>
            </a:extLst>
          </p:cNvPr>
          <p:cNvCxnSpPr>
            <a:cxnSpLocks/>
          </p:cNvCxnSpPr>
          <p:nvPr/>
        </p:nvCxnSpPr>
        <p:spPr>
          <a:xfrm>
            <a:off x="1006929" y="1924255"/>
            <a:ext cx="0" cy="454454"/>
          </a:xfrm>
          <a:prstGeom prst="straightConnector1">
            <a:avLst/>
          </a:prstGeom>
          <a:noFill/>
          <a:ln w="19050" cap="flat" cmpd="sng">
            <a:solidFill>
              <a:srgbClr val="3C78D8"/>
            </a:solidFill>
            <a:prstDash val="solid"/>
            <a:round/>
            <a:headEnd type="none" w="med" len="med"/>
            <a:tailEnd type="none" w="med" len="med"/>
          </a:ln>
        </p:spPr>
      </p:cxnSp>
      <p:cxnSp>
        <p:nvCxnSpPr>
          <p:cNvPr id="7" name="Google Shape;78;p20">
            <a:extLst>
              <a:ext uri="{FF2B5EF4-FFF2-40B4-BE49-F238E27FC236}">
                <a16:creationId xmlns:a16="http://schemas.microsoft.com/office/drawing/2014/main" id="{AB1594ED-203B-0740-A2E7-F54EA9E1ABCC}"/>
              </a:ext>
            </a:extLst>
          </p:cNvPr>
          <p:cNvCxnSpPr>
            <a:cxnSpLocks/>
          </p:cNvCxnSpPr>
          <p:nvPr/>
        </p:nvCxnSpPr>
        <p:spPr>
          <a:xfrm>
            <a:off x="1006929" y="3396884"/>
            <a:ext cx="0" cy="927466"/>
          </a:xfrm>
          <a:prstGeom prst="straightConnector1">
            <a:avLst/>
          </a:prstGeom>
          <a:noFill/>
          <a:ln w="19050" cap="flat" cmpd="sng">
            <a:solidFill>
              <a:srgbClr val="3C78D8"/>
            </a:solidFill>
            <a:prstDash val="solid"/>
            <a:round/>
            <a:headEnd type="none" w="med" len="med"/>
            <a:tailEnd type="none" w="med" len="med"/>
          </a:ln>
        </p:spPr>
      </p:cxnSp>
      <p:sp>
        <p:nvSpPr>
          <p:cNvPr id="9" name="Google Shape;143;p28">
            <a:extLst>
              <a:ext uri="{FF2B5EF4-FFF2-40B4-BE49-F238E27FC236}">
                <a16:creationId xmlns:a16="http://schemas.microsoft.com/office/drawing/2014/main" id="{BC088631-D07F-554E-99A0-EDAF1E2F94A3}"/>
              </a:ext>
            </a:extLst>
          </p:cNvPr>
          <p:cNvSpPr txBox="1">
            <a:spLocks/>
          </p:cNvSpPr>
          <p:nvPr/>
        </p:nvSpPr>
        <p:spPr>
          <a:xfrm>
            <a:off x="838200" y="2916038"/>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The Gateway Solution</a:t>
            </a:r>
          </a:p>
        </p:txBody>
      </p:sp>
      <p:sp>
        <p:nvSpPr>
          <p:cNvPr id="10" name="Google Shape;143;p28">
            <a:extLst>
              <a:ext uri="{FF2B5EF4-FFF2-40B4-BE49-F238E27FC236}">
                <a16:creationId xmlns:a16="http://schemas.microsoft.com/office/drawing/2014/main" id="{EC4CF056-1662-3E40-87E6-5B2C949F62A9}"/>
              </a:ext>
            </a:extLst>
          </p:cNvPr>
          <p:cNvSpPr txBox="1">
            <a:spLocks/>
          </p:cNvSpPr>
          <p:nvPr/>
        </p:nvSpPr>
        <p:spPr>
          <a:xfrm>
            <a:off x="838200" y="1438162"/>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API Gateway Space, Late 2017</a:t>
            </a:r>
          </a:p>
        </p:txBody>
      </p:sp>
      <p:pic>
        <p:nvPicPr>
          <p:cNvPr id="12" name="Picture 11">
            <a:extLst>
              <a:ext uri="{FF2B5EF4-FFF2-40B4-BE49-F238E27FC236}">
                <a16:creationId xmlns:a16="http://schemas.microsoft.com/office/drawing/2014/main" id="{D9B991FB-121C-3546-BA9C-BC1BA30251CE}"/>
              </a:ext>
            </a:extLst>
          </p:cNvPr>
          <p:cNvPicPr>
            <a:picLocks noChangeAspect="1"/>
          </p:cNvPicPr>
          <p:nvPr/>
        </p:nvPicPr>
        <p:blipFill>
          <a:blip r:embed="rId3"/>
          <a:stretch>
            <a:fillRect/>
          </a:stretch>
        </p:blipFill>
        <p:spPr>
          <a:xfrm>
            <a:off x="4572000" y="742950"/>
            <a:ext cx="4064000" cy="4064000"/>
          </a:xfrm>
          <a:prstGeom prst="rect">
            <a:avLst/>
          </a:prstGeom>
        </p:spPr>
      </p:pic>
      <p:cxnSp>
        <p:nvCxnSpPr>
          <p:cNvPr id="13" name="Google Shape;78;p20">
            <a:extLst>
              <a:ext uri="{FF2B5EF4-FFF2-40B4-BE49-F238E27FC236}">
                <a16:creationId xmlns:a16="http://schemas.microsoft.com/office/drawing/2014/main" id="{E3442CCB-2C04-C74D-99D2-742FAFCCCEAD}"/>
              </a:ext>
            </a:extLst>
          </p:cNvPr>
          <p:cNvCxnSpPr>
            <a:cxnSpLocks/>
          </p:cNvCxnSpPr>
          <p:nvPr/>
        </p:nvCxnSpPr>
        <p:spPr>
          <a:xfrm flipH="1">
            <a:off x="5835650" y="4019550"/>
            <a:ext cx="1536700"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70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6"/>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11163204"/>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t>
            </a:r>
            <a:r>
              <a:rPr lang="en-US" sz="1800" dirty="0" err="1">
                <a:solidFill>
                  <a:srgbClr val="FFFFFF"/>
                </a:solidFill>
                <a:latin typeface="Roboto Light"/>
                <a:ea typeface="Roboto Light"/>
                <a:cs typeface="Roboto Light"/>
                <a:sym typeface="Roboto Light"/>
              </a:rPr>
              <a:t>asociated</a:t>
            </a:r>
            <a:r>
              <a:rPr lang="en-US" sz="1800" dirty="0">
                <a:solidFill>
                  <a:srgbClr val="FFFFFF"/>
                </a:solidFill>
                <a:latin typeface="Roboto Light"/>
                <a:ea typeface="Roboto Light"/>
                <a:cs typeface="Roboto Light"/>
                <a:sym typeface="Roboto Light"/>
              </a:rPr>
              <a:t> to a consumer.</a:t>
            </a:r>
          </a:p>
        </p:txBody>
      </p:sp>
      <p:sp>
        <p:nvSpPr>
          <p:cNvPr id="13" name="Rounded Rectangle 12">
            <a:extLst>
              <a:ext uri="{FF2B5EF4-FFF2-40B4-BE49-F238E27FC236}">
                <a16:creationId xmlns:a16="http://schemas.microsoft.com/office/drawing/2014/main" id="{AD25DF90-CAD4-8840-8EA3-62EF368E39D4}"/>
              </a:ext>
            </a:extLst>
          </p:cNvPr>
          <p:cNvSpPr/>
          <p:nvPr/>
        </p:nvSpPr>
        <p:spPr>
          <a:xfrm>
            <a:off x="1066799" y="492551"/>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We had a problem</a:t>
            </a:r>
          </a:p>
        </p:txBody>
      </p:sp>
      <p:sp>
        <p:nvSpPr>
          <p:cNvPr id="14" name="Rounded Rectangle 13">
            <a:extLst>
              <a:ext uri="{FF2B5EF4-FFF2-40B4-BE49-F238E27FC236}">
                <a16:creationId xmlns:a16="http://schemas.microsoft.com/office/drawing/2014/main" id="{07B097CB-C411-6F45-9B0B-077257989EFB}"/>
              </a:ext>
            </a:extLst>
          </p:cNvPr>
          <p:cNvSpPr/>
          <p:nvPr/>
        </p:nvSpPr>
        <p:spPr>
          <a:xfrm>
            <a:off x="1066799" y="1333701"/>
            <a:ext cx="2930645" cy="439971"/>
          </a:xfrm>
          <a:prstGeom prst="roundRect">
            <a:avLst/>
          </a:prstGeom>
          <a:solidFill>
            <a:schemeClr val="tx1">
              <a:lumMod val="85000"/>
              <a:lumOff val="15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We investigated the problem</a:t>
            </a:r>
          </a:p>
        </p:txBody>
      </p:sp>
      <p:sp>
        <p:nvSpPr>
          <p:cNvPr id="15" name="Rounded Rectangle 14">
            <a:extLst>
              <a:ext uri="{FF2B5EF4-FFF2-40B4-BE49-F238E27FC236}">
                <a16:creationId xmlns:a16="http://schemas.microsoft.com/office/drawing/2014/main" id="{68BF97A2-AC0E-7A48-9B08-281AB3AC14DE}"/>
              </a:ext>
            </a:extLst>
          </p:cNvPr>
          <p:cNvSpPr/>
          <p:nvPr/>
        </p:nvSpPr>
        <p:spPr>
          <a:xfrm>
            <a:off x="1060313" y="2180120"/>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Issue came back to Kong</a:t>
            </a:r>
          </a:p>
        </p:txBody>
      </p:sp>
      <p:sp>
        <p:nvSpPr>
          <p:cNvPr id="18" name="Rounded Rectangle 17">
            <a:extLst>
              <a:ext uri="{FF2B5EF4-FFF2-40B4-BE49-F238E27FC236}">
                <a16:creationId xmlns:a16="http://schemas.microsoft.com/office/drawing/2014/main" id="{D8BD228C-9ECB-AE43-A718-48CAF944BDC2}"/>
              </a:ext>
            </a:extLst>
          </p:cNvPr>
          <p:cNvSpPr/>
          <p:nvPr/>
        </p:nvSpPr>
        <p:spPr>
          <a:xfrm>
            <a:off x="1066799" y="3020459"/>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We engaged the community</a:t>
            </a:r>
          </a:p>
        </p:txBody>
      </p:sp>
      <p:sp>
        <p:nvSpPr>
          <p:cNvPr id="19" name="Rounded Rectangle 18">
            <a:extLst>
              <a:ext uri="{FF2B5EF4-FFF2-40B4-BE49-F238E27FC236}">
                <a16:creationId xmlns:a16="http://schemas.microsoft.com/office/drawing/2014/main" id="{FE479E39-09A5-D44A-8D00-A2A3D885AE67}"/>
              </a:ext>
            </a:extLst>
          </p:cNvPr>
          <p:cNvSpPr/>
          <p:nvPr/>
        </p:nvSpPr>
        <p:spPr>
          <a:xfrm>
            <a:off x="4742228" y="504778"/>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We attempted the solution</a:t>
            </a:r>
          </a:p>
        </p:txBody>
      </p:sp>
      <p:sp>
        <p:nvSpPr>
          <p:cNvPr id="20" name="Rounded Rectangle 19">
            <a:extLst>
              <a:ext uri="{FF2B5EF4-FFF2-40B4-BE49-F238E27FC236}">
                <a16:creationId xmlns:a16="http://schemas.microsoft.com/office/drawing/2014/main" id="{D74FD438-5061-3D4F-93FC-89894C4C3243}"/>
              </a:ext>
            </a:extLst>
          </p:cNvPr>
          <p:cNvSpPr/>
          <p:nvPr/>
        </p:nvSpPr>
        <p:spPr>
          <a:xfrm>
            <a:off x="1060312" y="3880931"/>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Community suggested a </a:t>
            </a:r>
            <a:r>
              <a:rPr lang="en-US" dirty="0" err="1"/>
              <a:t>sol’n</a:t>
            </a:r>
            <a:endParaRPr lang="en-US" dirty="0"/>
          </a:p>
        </p:txBody>
      </p:sp>
      <p:sp>
        <p:nvSpPr>
          <p:cNvPr id="29" name="Rounded Rectangle 28">
            <a:extLst>
              <a:ext uri="{FF2B5EF4-FFF2-40B4-BE49-F238E27FC236}">
                <a16:creationId xmlns:a16="http://schemas.microsoft.com/office/drawing/2014/main" id="{6B2548BF-8F03-DC49-B2BC-66B583EA2EBD}"/>
              </a:ext>
            </a:extLst>
          </p:cNvPr>
          <p:cNvSpPr/>
          <p:nvPr/>
        </p:nvSpPr>
        <p:spPr>
          <a:xfrm>
            <a:off x="4742229" y="1345035"/>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Re-engaged the community</a:t>
            </a:r>
          </a:p>
        </p:txBody>
      </p:sp>
      <p:sp>
        <p:nvSpPr>
          <p:cNvPr id="30" name="Rounded Rectangle 29">
            <a:extLst>
              <a:ext uri="{FF2B5EF4-FFF2-40B4-BE49-F238E27FC236}">
                <a16:creationId xmlns:a16="http://schemas.microsoft.com/office/drawing/2014/main" id="{21907C92-AF14-7247-8A89-1AE83FEA6D94}"/>
              </a:ext>
            </a:extLst>
          </p:cNvPr>
          <p:cNvSpPr/>
          <p:nvPr/>
        </p:nvSpPr>
        <p:spPr>
          <a:xfrm>
            <a:off x="4768170" y="2180120"/>
            <a:ext cx="2930645" cy="439971"/>
          </a:xfrm>
          <a:prstGeom prst="roundRect">
            <a:avLst/>
          </a:prstGeom>
          <a:solidFill>
            <a:schemeClr val="tx1">
              <a:lumMod val="85000"/>
              <a:lumOff val="15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We investigated the problem</a:t>
            </a:r>
          </a:p>
        </p:txBody>
      </p:sp>
      <p:sp>
        <p:nvSpPr>
          <p:cNvPr id="32" name="Rounded Rectangle 31">
            <a:extLst>
              <a:ext uri="{FF2B5EF4-FFF2-40B4-BE49-F238E27FC236}">
                <a16:creationId xmlns:a16="http://schemas.microsoft.com/office/drawing/2014/main" id="{70516013-3CD1-B24F-8E18-8A7DDDBE4343}"/>
              </a:ext>
            </a:extLst>
          </p:cNvPr>
          <p:cNvSpPr/>
          <p:nvPr/>
        </p:nvSpPr>
        <p:spPr>
          <a:xfrm>
            <a:off x="4768171" y="3020459"/>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 Suggested a solution</a:t>
            </a:r>
          </a:p>
        </p:txBody>
      </p:sp>
      <p:sp>
        <p:nvSpPr>
          <p:cNvPr id="16" name="Rounded Rectangle 15">
            <a:extLst>
              <a:ext uri="{FF2B5EF4-FFF2-40B4-BE49-F238E27FC236}">
                <a16:creationId xmlns:a16="http://schemas.microsoft.com/office/drawing/2014/main" id="{50DCD485-1D3D-2A40-BD0B-2DD51A13B143}"/>
              </a:ext>
            </a:extLst>
          </p:cNvPr>
          <p:cNvSpPr/>
          <p:nvPr/>
        </p:nvSpPr>
        <p:spPr>
          <a:xfrm>
            <a:off x="4724400" y="3861608"/>
            <a:ext cx="2930645" cy="439971"/>
          </a:xfrm>
          <a:prstGeom prst="roundRect">
            <a:avLst/>
          </a:prstGeom>
          <a:solidFill>
            <a:schemeClr val="tx1">
              <a:lumMod val="85000"/>
              <a:lumOff val="15000"/>
            </a:schemeClr>
          </a:solidFill>
          <a:ln w="6350">
            <a:solidFill>
              <a:srgbClr val="4A8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Community confirmed </a:t>
            </a:r>
            <a:r>
              <a:rPr lang="en-US" dirty="0" err="1"/>
              <a:t>sol’n</a:t>
            </a:r>
            <a:endParaRPr lang="en-US" dirty="0"/>
          </a:p>
        </p:txBody>
      </p:sp>
    </p:spTree>
    <p:extLst>
      <p:ext uri="{BB962C8B-B14F-4D97-AF65-F5344CB8AC3E}">
        <p14:creationId xmlns:p14="http://schemas.microsoft.com/office/powerpoint/2010/main" val="2914508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Contributing Back</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3</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lvl="0"/>
            <a:r>
              <a:rPr lang="en-US" sz="2400" dirty="0">
                <a:solidFill>
                  <a:srgbClr val="4A86E8"/>
                </a:solidFill>
                <a:latin typeface="Roboto Light"/>
                <a:ea typeface="Roboto Light"/>
                <a:cs typeface="Roboto Light"/>
                <a:sym typeface="Roboto Light"/>
              </a:rPr>
              <a:t>Embracing the virtuous cycle of Open Source</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378801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1267501"/>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1246624"/>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1362297"/>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2506157"/>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264939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2513225"/>
            <a:ext cx="530352" cy="530352"/>
          </a:xfrm>
          <a:prstGeom prst="ellipse">
            <a:avLst/>
          </a:prstGeom>
          <a:ln>
            <a:solidFill>
              <a:srgbClr val="FF0000"/>
            </a:solidFill>
          </a:ln>
        </p:spPr>
      </p:pic>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11163204"/>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t>
            </a:r>
            <a:r>
              <a:rPr lang="en-US" sz="1800" dirty="0" err="1">
                <a:solidFill>
                  <a:srgbClr val="FFFFFF"/>
                </a:solidFill>
                <a:latin typeface="Roboto Light"/>
                <a:ea typeface="Roboto Light"/>
                <a:cs typeface="Roboto Light"/>
                <a:sym typeface="Roboto Light"/>
              </a:rPr>
              <a:t>asociated</a:t>
            </a:r>
            <a:r>
              <a:rPr lang="en-US" sz="1800" dirty="0">
                <a:solidFill>
                  <a:srgbClr val="FFFFFF"/>
                </a:solidFill>
                <a:latin typeface="Roboto Light"/>
                <a:ea typeface="Roboto Light"/>
                <a:cs typeface="Roboto Light"/>
                <a:sym typeface="Roboto Light"/>
              </a:rPr>
              <a:t> to a consumer.</a:t>
            </a:r>
          </a:p>
        </p:txBody>
      </p:sp>
      <p:sp>
        <p:nvSpPr>
          <p:cNvPr id="38" name="Rounded Rectangle 37">
            <a:extLst>
              <a:ext uri="{FF2B5EF4-FFF2-40B4-BE49-F238E27FC236}">
                <a16:creationId xmlns:a16="http://schemas.microsoft.com/office/drawing/2014/main" id="{3DD5C621-2842-644D-8A3E-1C0391EB0CFF}"/>
              </a:ext>
            </a:extLst>
          </p:cNvPr>
          <p:cNvSpPr/>
          <p:nvPr/>
        </p:nvSpPr>
        <p:spPr>
          <a:xfrm>
            <a:off x="1034342" y="3885708"/>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4090217"/>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spTree>
    <p:extLst>
      <p:ext uri="{BB962C8B-B14F-4D97-AF65-F5344CB8AC3E}">
        <p14:creationId xmlns:p14="http://schemas.microsoft.com/office/powerpoint/2010/main" val="42923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90"/>
                                          </p:val>
                                        </p:tav>
                                        <p:tav tm="100000">
                                          <p:val>
                                            <p:fltVal val="0"/>
                                          </p:val>
                                        </p:tav>
                                      </p:tavLst>
                                    </p:anim>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90"/>
                                          </p:val>
                                        </p:tav>
                                        <p:tav tm="100000">
                                          <p:val>
                                            <p:fltVal val="0"/>
                                          </p:val>
                                        </p:tav>
                                      </p:tavLst>
                                    </p:anim>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25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5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38" grpId="0" animBg="1"/>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1267501"/>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1246624"/>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1362297"/>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2506157"/>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264939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2513225"/>
            <a:ext cx="530352" cy="530352"/>
          </a:xfrm>
          <a:prstGeom prst="ellipse">
            <a:avLst/>
          </a:prstGeom>
          <a:ln>
            <a:solidFill>
              <a:srgbClr val="FF0000"/>
            </a:solidFill>
          </a:ln>
        </p:spPr>
      </p:pic>
      <p:sp>
        <p:nvSpPr>
          <p:cNvPr id="24" name="Rounded Rectangle 23">
            <a:extLst>
              <a:ext uri="{FF2B5EF4-FFF2-40B4-BE49-F238E27FC236}">
                <a16:creationId xmlns:a16="http://schemas.microsoft.com/office/drawing/2014/main" id="{180A8BF4-D9F1-7E4E-A2A5-C98D1ED0FE3C}"/>
              </a:ext>
            </a:extLst>
          </p:cNvPr>
          <p:cNvSpPr/>
          <p:nvPr/>
        </p:nvSpPr>
        <p:spPr>
          <a:xfrm>
            <a:off x="2215562" y="7901414"/>
            <a:ext cx="5931314" cy="100812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6B1C3832-5FC9-084D-BFC4-55D4BF9FAE52}"/>
              </a:ext>
            </a:extLst>
          </p:cNvPr>
          <p:cNvSpPr txBox="1">
            <a:spLocks/>
          </p:cNvSpPr>
          <p:nvPr/>
        </p:nvSpPr>
        <p:spPr>
          <a:xfrm>
            <a:off x="2362200" y="7968134"/>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Hmm.. Looks like HTTP Headers proxied are too big, </a:t>
            </a:r>
          </a:p>
        </p:txBody>
      </p:sp>
      <p:sp>
        <p:nvSpPr>
          <p:cNvPr id="30" name="Rounded Rectangle 29">
            <a:extLst>
              <a:ext uri="{FF2B5EF4-FFF2-40B4-BE49-F238E27FC236}">
                <a16:creationId xmlns:a16="http://schemas.microsoft.com/office/drawing/2014/main" id="{63C3DFD7-EEB9-FB4A-A128-F352EE7D95FE}"/>
              </a:ext>
            </a:extLst>
          </p:cNvPr>
          <p:cNvSpPr/>
          <p:nvPr/>
        </p:nvSpPr>
        <p:spPr>
          <a:xfrm>
            <a:off x="2590800" y="10853863"/>
            <a:ext cx="5577847" cy="137160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11163204"/>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associated to a consumer.</a:t>
            </a:r>
          </a:p>
        </p:txBody>
      </p:sp>
      <p:sp>
        <p:nvSpPr>
          <p:cNvPr id="34" name="Rounded Rectangle 33">
            <a:extLst>
              <a:ext uri="{FF2B5EF4-FFF2-40B4-BE49-F238E27FC236}">
                <a16:creationId xmlns:a16="http://schemas.microsoft.com/office/drawing/2014/main" id="{93B294E2-4EF8-E74F-AAA2-20BD89E8ECC4}"/>
              </a:ext>
            </a:extLst>
          </p:cNvPr>
          <p:cNvSpPr/>
          <p:nvPr/>
        </p:nvSpPr>
        <p:spPr>
          <a:xfrm>
            <a:off x="4038600" y="9240666"/>
            <a:ext cx="4108276" cy="12820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40;p28">
            <a:extLst>
              <a:ext uri="{FF2B5EF4-FFF2-40B4-BE49-F238E27FC236}">
                <a16:creationId xmlns:a16="http://schemas.microsoft.com/office/drawing/2014/main" id="{EBBC30BA-D350-A74C-80D1-36B940AE2ED4}"/>
              </a:ext>
            </a:extLst>
          </p:cNvPr>
          <p:cNvSpPr txBox="1">
            <a:spLocks/>
          </p:cNvSpPr>
          <p:nvPr/>
        </p:nvSpPr>
        <p:spPr>
          <a:xfrm>
            <a:off x="4267200" y="9410998"/>
            <a:ext cx="3840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Let me look into which headers could be the culprit. </a:t>
            </a:r>
          </a:p>
        </p:txBody>
      </p:sp>
      <p:pic>
        <p:nvPicPr>
          <p:cNvPr id="2" name="Picture 1">
            <a:extLst>
              <a:ext uri="{FF2B5EF4-FFF2-40B4-BE49-F238E27FC236}">
                <a16:creationId xmlns:a16="http://schemas.microsoft.com/office/drawing/2014/main" id="{41EC0B52-4634-7F49-B564-D4E65B8440E9}"/>
              </a:ext>
            </a:extLst>
          </p:cNvPr>
          <p:cNvPicPr>
            <a:picLocks noChangeAspect="1"/>
          </p:cNvPicPr>
          <p:nvPr/>
        </p:nvPicPr>
        <p:blipFill>
          <a:blip r:embed="rId5"/>
          <a:stretch>
            <a:fillRect/>
          </a:stretch>
        </p:blipFill>
        <p:spPr>
          <a:xfrm>
            <a:off x="965080" y="5314950"/>
            <a:ext cx="5803900" cy="2273300"/>
          </a:xfrm>
          <a:prstGeom prst="roundRect">
            <a:avLst/>
          </a:prstGeom>
          <a:ln>
            <a:solidFill>
              <a:schemeClr val="bg1">
                <a:lumMod val="85000"/>
              </a:schemeClr>
            </a:solidFill>
          </a:ln>
        </p:spPr>
      </p:pic>
      <p:sp>
        <p:nvSpPr>
          <p:cNvPr id="38" name="Rounded Rectangle 37">
            <a:extLst>
              <a:ext uri="{FF2B5EF4-FFF2-40B4-BE49-F238E27FC236}">
                <a16:creationId xmlns:a16="http://schemas.microsoft.com/office/drawing/2014/main" id="{3DD5C621-2842-644D-8A3E-1C0391EB0CFF}"/>
              </a:ext>
            </a:extLst>
          </p:cNvPr>
          <p:cNvSpPr/>
          <p:nvPr/>
        </p:nvSpPr>
        <p:spPr>
          <a:xfrm>
            <a:off x="1034342" y="3885708"/>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4090217"/>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pic>
        <p:nvPicPr>
          <p:cNvPr id="42" name="Picture 41">
            <a:extLst>
              <a:ext uri="{FF2B5EF4-FFF2-40B4-BE49-F238E27FC236}">
                <a16:creationId xmlns:a16="http://schemas.microsoft.com/office/drawing/2014/main" id="{FCB94F81-E054-344C-93C5-F17D371F587B}"/>
              </a:ext>
            </a:extLst>
          </p:cNvPr>
          <p:cNvPicPr>
            <a:picLocks noChangeAspect="1"/>
          </p:cNvPicPr>
          <p:nvPr/>
        </p:nvPicPr>
        <p:blipFill>
          <a:blip r:embed="rId4"/>
          <a:stretch>
            <a:fillRect/>
          </a:stretch>
        </p:blipFill>
        <p:spPr>
          <a:xfrm>
            <a:off x="8410400" y="7901414"/>
            <a:ext cx="530352" cy="530352"/>
          </a:xfrm>
          <a:prstGeom prst="ellipse">
            <a:avLst/>
          </a:prstGeom>
          <a:ln>
            <a:solidFill>
              <a:srgbClr val="FF0000"/>
            </a:solidFill>
          </a:ln>
        </p:spPr>
      </p:pic>
    </p:spTree>
    <p:extLst>
      <p:ext uri="{BB962C8B-B14F-4D97-AF65-F5344CB8AC3E}">
        <p14:creationId xmlns:p14="http://schemas.microsoft.com/office/powerpoint/2010/main" val="102632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51574 L 0 0.00278 " pathEditMode="fixed" ptsTypes="AA">
                                      <p:cBhvr>
                                        <p:cTn id="6" dur="25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51543 L 0 0.00309 " pathEditMode="fixed" ptsTypes="AA">
                                      <p:cBhvr>
                                        <p:cTn id="8" dur="25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51543 L 0 0.00309 " pathEditMode="fixed" ptsTypes="AA">
                                      <p:cBhvr>
                                        <p:cTn id="10" dur="250" spd="-1000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51605 L 0 0.00247 " pathEditMode="fixed" ptsTypes="AA">
                                      <p:cBhvr>
                                        <p:cTn id="12" dur="250" spd="-100000" fill="hold"/>
                                        <p:tgtEl>
                                          <p:spTgt spid="1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51574 L 0 0.00278 " pathEditMode="fixed" ptsTypes="AA">
                                      <p:cBhvr>
                                        <p:cTn id="14" dur="250" spd="-100000" fill="hold"/>
                                        <p:tgtEl>
                                          <p:spTgt spid="1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51574 L 0 0.00278 " pathEditMode="fixed" ptsTypes="AA">
                                      <p:cBhvr>
                                        <p:cTn id="16" dur="250" spd="-100000" fill="hold"/>
                                        <p:tgtEl>
                                          <p:spTgt spid="2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51574 L 0 0.00278 " pathEditMode="fixed" ptsTypes="AA">
                                      <p:cBhvr>
                                        <p:cTn id="18" dur="250" spd="-10000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51574 L 0 0.00278 " pathEditMode="fixed" ptsTypes="AA">
                                      <p:cBhvr>
                                        <p:cTn id="20" dur="250" spd="-100000" fill="hold"/>
                                        <p:tgtEl>
                                          <p:spTgt spid="2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51574 L 0 0.00278 " pathEditMode="fixed" ptsTypes="AA">
                                      <p:cBhvr>
                                        <p:cTn id="22" dur="250" spd="-100000" fill="hold"/>
                                        <p:tgtEl>
                                          <p:spTgt spid="3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51574 L 0 0.00278 " pathEditMode="fixed" ptsTypes="AA">
                                      <p:cBhvr>
                                        <p:cTn id="24" dur="250" spd="-100000" fill="hold"/>
                                        <p:tgtEl>
                                          <p:spTgt spid="3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51574 L 0 0.00278 " pathEditMode="fixed" ptsTypes="AA">
                                      <p:cBhvr>
                                        <p:cTn id="26" dur="250" spd="-100000" fill="hold"/>
                                        <p:tgtEl>
                                          <p:spTgt spid="34"/>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51574 L 0 0.00278 " pathEditMode="fixed" ptsTypes="AA">
                                      <p:cBhvr>
                                        <p:cTn id="28" dur="250" spd="-100000" fill="hold"/>
                                        <p:tgtEl>
                                          <p:spTgt spid="3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51574 L 0 0.00278 " pathEditMode="fixed" ptsTypes="AA">
                                      <p:cBhvr>
                                        <p:cTn id="30" dur="250" spd="-100000" fill="hold"/>
                                        <p:tgtEl>
                                          <p:spTgt spid="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51574 L 0 0.00278 " pathEditMode="fixed" ptsTypes="AA">
                                      <p:cBhvr>
                                        <p:cTn id="32" dur="250" spd="-100000" fill="hold"/>
                                        <p:tgtEl>
                                          <p:spTgt spid="3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51605 L 0 0.00247 " pathEditMode="fixed" ptsTypes="AA">
                                      <p:cBhvr>
                                        <p:cTn id="34" dur="250" spd="-100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51574 L 0 0.00278 " pathEditMode="fixed" ptsTypes="AA">
                                      <p:cBhvr>
                                        <p:cTn id="36" dur="250" spd="-100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24" grpId="0" animBg="1"/>
      <p:bldP spid="25" grpId="0"/>
      <p:bldP spid="30" grpId="0" animBg="1"/>
      <p:bldP spid="31" grpId="0"/>
      <p:bldP spid="34" grpId="0" animBg="1"/>
      <p:bldP spid="35" grpId="0"/>
      <p:bldP spid="38" grpId="0" animBg="1"/>
      <p:bldP spid="3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1385683"/>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1406560"/>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1290887"/>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147027"/>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378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139959"/>
            <a:ext cx="530352" cy="530352"/>
          </a:xfrm>
          <a:prstGeom prst="ellipse">
            <a:avLst/>
          </a:prstGeom>
          <a:ln>
            <a:solidFill>
              <a:srgbClr val="FF0000"/>
            </a:solidFill>
          </a:ln>
        </p:spPr>
      </p:pic>
      <p:sp>
        <p:nvSpPr>
          <p:cNvPr id="24" name="Rounded Rectangle 23">
            <a:extLst>
              <a:ext uri="{FF2B5EF4-FFF2-40B4-BE49-F238E27FC236}">
                <a16:creationId xmlns:a16="http://schemas.microsoft.com/office/drawing/2014/main" id="{180A8BF4-D9F1-7E4E-A2A5-C98D1ED0FE3C}"/>
              </a:ext>
            </a:extLst>
          </p:cNvPr>
          <p:cNvSpPr/>
          <p:nvPr/>
        </p:nvSpPr>
        <p:spPr>
          <a:xfrm>
            <a:off x="2215562" y="5248230"/>
            <a:ext cx="5931314" cy="100812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6B1C3832-5FC9-084D-BFC4-55D4BF9FAE52}"/>
              </a:ext>
            </a:extLst>
          </p:cNvPr>
          <p:cNvSpPr txBox="1">
            <a:spLocks/>
          </p:cNvSpPr>
          <p:nvPr/>
        </p:nvSpPr>
        <p:spPr>
          <a:xfrm>
            <a:off x="2362200" y="531495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Hmm.. Looks like HTTP Headers proxied are too big, </a:t>
            </a:r>
          </a:p>
        </p:txBody>
      </p:sp>
      <p:sp>
        <p:nvSpPr>
          <p:cNvPr id="30" name="Rounded Rectangle 29">
            <a:extLst>
              <a:ext uri="{FF2B5EF4-FFF2-40B4-BE49-F238E27FC236}">
                <a16:creationId xmlns:a16="http://schemas.microsoft.com/office/drawing/2014/main" id="{63C3DFD7-EEB9-FB4A-A128-F352EE7D95FE}"/>
              </a:ext>
            </a:extLst>
          </p:cNvPr>
          <p:cNvSpPr/>
          <p:nvPr/>
        </p:nvSpPr>
        <p:spPr>
          <a:xfrm>
            <a:off x="2590800" y="8200679"/>
            <a:ext cx="5577847" cy="137160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8510020"/>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associated to a consumer.</a:t>
            </a:r>
          </a:p>
        </p:txBody>
      </p:sp>
      <p:sp>
        <p:nvSpPr>
          <p:cNvPr id="34" name="Rounded Rectangle 33">
            <a:extLst>
              <a:ext uri="{FF2B5EF4-FFF2-40B4-BE49-F238E27FC236}">
                <a16:creationId xmlns:a16="http://schemas.microsoft.com/office/drawing/2014/main" id="{93B294E2-4EF8-E74F-AAA2-20BD89E8ECC4}"/>
              </a:ext>
            </a:extLst>
          </p:cNvPr>
          <p:cNvSpPr/>
          <p:nvPr/>
        </p:nvSpPr>
        <p:spPr>
          <a:xfrm>
            <a:off x="4038600" y="6587482"/>
            <a:ext cx="4108276" cy="12820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40;p28">
            <a:extLst>
              <a:ext uri="{FF2B5EF4-FFF2-40B4-BE49-F238E27FC236}">
                <a16:creationId xmlns:a16="http://schemas.microsoft.com/office/drawing/2014/main" id="{EBBC30BA-D350-A74C-80D1-36B940AE2ED4}"/>
              </a:ext>
            </a:extLst>
          </p:cNvPr>
          <p:cNvSpPr txBox="1">
            <a:spLocks/>
          </p:cNvSpPr>
          <p:nvPr/>
        </p:nvSpPr>
        <p:spPr>
          <a:xfrm>
            <a:off x="4267200" y="6757814"/>
            <a:ext cx="3840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Let me look into which headers could be the culprit. </a:t>
            </a:r>
          </a:p>
        </p:txBody>
      </p:sp>
      <p:pic>
        <p:nvPicPr>
          <p:cNvPr id="2" name="Picture 1">
            <a:extLst>
              <a:ext uri="{FF2B5EF4-FFF2-40B4-BE49-F238E27FC236}">
                <a16:creationId xmlns:a16="http://schemas.microsoft.com/office/drawing/2014/main" id="{41EC0B52-4634-7F49-B564-D4E65B8440E9}"/>
              </a:ext>
            </a:extLst>
          </p:cNvPr>
          <p:cNvPicPr>
            <a:picLocks noChangeAspect="1"/>
          </p:cNvPicPr>
          <p:nvPr/>
        </p:nvPicPr>
        <p:blipFill>
          <a:blip r:embed="rId5"/>
          <a:stretch>
            <a:fillRect/>
          </a:stretch>
        </p:blipFill>
        <p:spPr>
          <a:xfrm>
            <a:off x="965080" y="2661766"/>
            <a:ext cx="5803900" cy="2273300"/>
          </a:xfrm>
          <a:prstGeom prst="roundRect">
            <a:avLst/>
          </a:prstGeom>
          <a:ln>
            <a:solidFill>
              <a:schemeClr val="bg1">
                <a:lumMod val="85000"/>
              </a:schemeClr>
            </a:solidFill>
          </a:ln>
        </p:spPr>
      </p:pic>
      <p:sp>
        <p:nvSpPr>
          <p:cNvPr id="38" name="Rounded Rectangle 37">
            <a:extLst>
              <a:ext uri="{FF2B5EF4-FFF2-40B4-BE49-F238E27FC236}">
                <a16:creationId xmlns:a16="http://schemas.microsoft.com/office/drawing/2014/main" id="{3DD5C621-2842-644D-8A3E-1C0391EB0CFF}"/>
              </a:ext>
            </a:extLst>
          </p:cNvPr>
          <p:cNvSpPr/>
          <p:nvPr/>
        </p:nvSpPr>
        <p:spPr>
          <a:xfrm>
            <a:off x="1034342" y="1232524"/>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1437033"/>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pic>
        <p:nvPicPr>
          <p:cNvPr id="42" name="Picture 41">
            <a:extLst>
              <a:ext uri="{FF2B5EF4-FFF2-40B4-BE49-F238E27FC236}">
                <a16:creationId xmlns:a16="http://schemas.microsoft.com/office/drawing/2014/main" id="{FCB94F81-E054-344C-93C5-F17D371F587B}"/>
              </a:ext>
            </a:extLst>
          </p:cNvPr>
          <p:cNvPicPr>
            <a:picLocks noChangeAspect="1"/>
          </p:cNvPicPr>
          <p:nvPr/>
        </p:nvPicPr>
        <p:blipFill>
          <a:blip r:embed="rId4"/>
          <a:stretch>
            <a:fillRect/>
          </a:stretch>
        </p:blipFill>
        <p:spPr>
          <a:xfrm>
            <a:off x="8410400" y="5248230"/>
            <a:ext cx="530352" cy="530352"/>
          </a:xfrm>
          <a:prstGeom prst="ellipse">
            <a:avLst/>
          </a:prstGeom>
          <a:ln>
            <a:solidFill>
              <a:srgbClr val="FF0000"/>
            </a:solidFill>
          </a:ln>
        </p:spPr>
      </p:pic>
    </p:spTree>
    <p:extLst>
      <p:ext uri="{BB962C8B-B14F-4D97-AF65-F5344CB8AC3E}">
        <p14:creationId xmlns:p14="http://schemas.microsoft.com/office/powerpoint/2010/main" val="419004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6667 L 0 3.33333E-6 " pathEditMode="fixed" ptsTypes="AA">
                                      <p:cBhvr>
                                        <p:cTn id="6" dur="25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6667 L 0 3.33333E-6 " pathEditMode="fixed" ptsTypes="AA">
                                      <p:cBhvr>
                                        <p:cTn id="8" dur="25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6667 L 0 3.33333E-6 " pathEditMode="fixed" ptsTypes="AA">
                                      <p:cBhvr>
                                        <p:cTn id="10" dur="250" spd="-1000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6636 L 0 0.00031 " pathEditMode="fixed" ptsTypes="AA">
                                      <p:cBhvr>
                                        <p:cTn id="12" dur="250" spd="-100000" fill="hold"/>
                                        <p:tgtEl>
                                          <p:spTgt spid="1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6667 L 0 3.33333E-6 " pathEditMode="fixed" ptsTypes="AA">
                                      <p:cBhvr>
                                        <p:cTn id="14" dur="250" spd="-100000" fill="hold"/>
                                        <p:tgtEl>
                                          <p:spTgt spid="1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26667 L 0 3.33333E-6 " pathEditMode="fixed" ptsTypes="AA">
                                      <p:cBhvr>
                                        <p:cTn id="16" dur="250" spd="-100000" fill="hold"/>
                                        <p:tgtEl>
                                          <p:spTgt spid="2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6667 L 0 3.33333E-6 " pathEditMode="fixed" ptsTypes="AA">
                                      <p:cBhvr>
                                        <p:cTn id="18" dur="250" spd="-10000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26667 L 0 3.33333E-6 " pathEditMode="fixed" ptsTypes="AA">
                                      <p:cBhvr>
                                        <p:cTn id="20" dur="250" spd="-100000" fill="hold"/>
                                        <p:tgtEl>
                                          <p:spTgt spid="2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6667 L 0 3.33333E-6 " pathEditMode="fixed" ptsTypes="AA">
                                      <p:cBhvr>
                                        <p:cTn id="22" dur="250" spd="-100000" fill="hold"/>
                                        <p:tgtEl>
                                          <p:spTgt spid="3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6667 L 0 3.33333E-6 " pathEditMode="fixed" ptsTypes="AA">
                                      <p:cBhvr>
                                        <p:cTn id="24" dur="250" spd="-100000" fill="hold"/>
                                        <p:tgtEl>
                                          <p:spTgt spid="3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26667 L 0 3.33333E-6 " pathEditMode="fixed" ptsTypes="AA">
                                      <p:cBhvr>
                                        <p:cTn id="26" dur="250" spd="-100000" fill="hold"/>
                                        <p:tgtEl>
                                          <p:spTgt spid="34"/>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26667 L 0 3.33333E-6 " pathEditMode="fixed" ptsTypes="AA">
                                      <p:cBhvr>
                                        <p:cTn id="28" dur="250" spd="-100000" fill="hold"/>
                                        <p:tgtEl>
                                          <p:spTgt spid="3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26667 L 0 3.33333E-6 " pathEditMode="fixed" ptsTypes="AA">
                                      <p:cBhvr>
                                        <p:cTn id="30" dur="250" spd="-100000" fill="hold"/>
                                        <p:tgtEl>
                                          <p:spTgt spid="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26667 L 0 3.33333E-6 " pathEditMode="fixed" ptsTypes="AA">
                                      <p:cBhvr>
                                        <p:cTn id="32" dur="250" spd="-100000" fill="hold"/>
                                        <p:tgtEl>
                                          <p:spTgt spid="3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26667 L 0 3.33333E-6 " pathEditMode="fixed" ptsTypes="AA">
                                      <p:cBhvr>
                                        <p:cTn id="34" dur="250" spd="-100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26667 L 0 3.33333E-6 " pathEditMode="fixed" ptsTypes="AA">
                                      <p:cBhvr>
                                        <p:cTn id="36" dur="250" spd="-100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24" grpId="0" animBg="1"/>
      <p:bldP spid="25" grpId="0"/>
      <p:bldP spid="30" grpId="0" animBg="1"/>
      <p:bldP spid="31" grpId="0"/>
      <p:bldP spid="34" grpId="0" animBg="1"/>
      <p:bldP spid="35" grpId="0"/>
      <p:bldP spid="38" grpId="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2757283"/>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2778160"/>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2662487"/>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1518627"/>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137538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1511559"/>
            <a:ext cx="530352" cy="530352"/>
          </a:xfrm>
          <a:prstGeom prst="ellipse">
            <a:avLst/>
          </a:prstGeom>
          <a:ln>
            <a:solidFill>
              <a:srgbClr val="FF0000"/>
            </a:solidFill>
          </a:ln>
        </p:spPr>
      </p:pic>
      <p:sp>
        <p:nvSpPr>
          <p:cNvPr id="24" name="Rounded Rectangle 23">
            <a:extLst>
              <a:ext uri="{FF2B5EF4-FFF2-40B4-BE49-F238E27FC236}">
                <a16:creationId xmlns:a16="http://schemas.microsoft.com/office/drawing/2014/main" id="{180A8BF4-D9F1-7E4E-A2A5-C98D1ED0FE3C}"/>
              </a:ext>
            </a:extLst>
          </p:cNvPr>
          <p:cNvSpPr/>
          <p:nvPr/>
        </p:nvSpPr>
        <p:spPr>
          <a:xfrm>
            <a:off x="2215562" y="3876630"/>
            <a:ext cx="5931314" cy="100812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6B1C3832-5FC9-084D-BFC4-55D4BF9FAE52}"/>
              </a:ext>
            </a:extLst>
          </p:cNvPr>
          <p:cNvSpPr txBox="1">
            <a:spLocks/>
          </p:cNvSpPr>
          <p:nvPr/>
        </p:nvSpPr>
        <p:spPr>
          <a:xfrm>
            <a:off x="2362200" y="394335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Hmm.. Looks like HTTP Headers proxied are too big, </a:t>
            </a:r>
          </a:p>
        </p:txBody>
      </p:sp>
      <p:sp>
        <p:nvSpPr>
          <p:cNvPr id="30" name="Rounded Rectangle 29">
            <a:extLst>
              <a:ext uri="{FF2B5EF4-FFF2-40B4-BE49-F238E27FC236}">
                <a16:creationId xmlns:a16="http://schemas.microsoft.com/office/drawing/2014/main" id="{63C3DFD7-EEB9-FB4A-A128-F352EE7D95FE}"/>
              </a:ext>
            </a:extLst>
          </p:cNvPr>
          <p:cNvSpPr/>
          <p:nvPr/>
        </p:nvSpPr>
        <p:spPr>
          <a:xfrm>
            <a:off x="2590800" y="6829079"/>
            <a:ext cx="5577847" cy="137160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7138420"/>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associated to a consumer.</a:t>
            </a:r>
          </a:p>
        </p:txBody>
      </p:sp>
      <p:sp>
        <p:nvSpPr>
          <p:cNvPr id="34" name="Rounded Rectangle 33">
            <a:extLst>
              <a:ext uri="{FF2B5EF4-FFF2-40B4-BE49-F238E27FC236}">
                <a16:creationId xmlns:a16="http://schemas.microsoft.com/office/drawing/2014/main" id="{93B294E2-4EF8-E74F-AAA2-20BD89E8ECC4}"/>
              </a:ext>
            </a:extLst>
          </p:cNvPr>
          <p:cNvSpPr/>
          <p:nvPr/>
        </p:nvSpPr>
        <p:spPr>
          <a:xfrm>
            <a:off x="4038600" y="5215882"/>
            <a:ext cx="4108276" cy="12820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40;p28">
            <a:extLst>
              <a:ext uri="{FF2B5EF4-FFF2-40B4-BE49-F238E27FC236}">
                <a16:creationId xmlns:a16="http://schemas.microsoft.com/office/drawing/2014/main" id="{EBBC30BA-D350-A74C-80D1-36B940AE2ED4}"/>
              </a:ext>
            </a:extLst>
          </p:cNvPr>
          <p:cNvSpPr txBox="1">
            <a:spLocks/>
          </p:cNvSpPr>
          <p:nvPr/>
        </p:nvSpPr>
        <p:spPr>
          <a:xfrm>
            <a:off x="4267200" y="5386214"/>
            <a:ext cx="3840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Let me look into which headers could be the culprit. </a:t>
            </a:r>
          </a:p>
        </p:txBody>
      </p:sp>
      <p:pic>
        <p:nvPicPr>
          <p:cNvPr id="2" name="Picture 1">
            <a:extLst>
              <a:ext uri="{FF2B5EF4-FFF2-40B4-BE49-F238E27FC236}">
                <a16:creationId xmlns:a16="http://schemas.microsoft.com/office/drawing/2014/main" id="{41EC0B52-4634-7F49-B564-D4E65B8440E9}"/>
              </a:ext>
            </a:extLst>
          </p:cNvPr>
          <p:cNvPicPr>
            <a:picLocks noChangeAspect="1"/>
          </p:cNvPicPr>
          <p:nvPr/>
        </p:nvPicPr>
        <p:blipFill>
          <a:blip r:embed="rId5"/>
          <a:stretch>
            <a:fillRect/>
          </a:stretch>
        </p:blipFill>
        <p:spPr>
          <a:xfrm>
            <a:off x="965080" y="1290166"/>
            <a:ext cx="5803900" cy="2273300"/>
          </a:xfrm>
          <a:prstGeom prst="roundRect">
            <a:avLst/>
          </a:prstGeom>
          <a:ln>
            <a:solidFill>
              <a:schemeClr val="bg1">
                <a:lumMod val="85000"/>
              </a:schemeClr>
            </a:solidFill>
          </a:ln>
        </p:spPr>
      </p:pic>
      <p:sp>
        <p:nvSpPr>
          <p:cNvPr id="38" name="Rounded Rectangle 37">
            <a:extLst>
              <a:ext uri="{FF2B5EF4-FFF2-40B4-BE49-F238E27FC236}">
                <a16:creationId xmlns:a16="http://schemas.microsoft.com/office/drawing/2014/main" id="{3DD5C621-2842-644D-8A3E-1C0391EB0CFF}"/>
              </a:ext>
            </a:extLst>
          </p:cNvPr>
          <p:cNvSpPr/>
          <p:nvPr/>
        </p:nvSpPr>
        <p:spPr>
          <a:xfrm>
            <a:off x="1034342" y="-139076"/>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65433"/>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pic>
        <p:nvPicPr>
          <p:cNvPr id="42" name="Picture 41">
            <a:extLst>
              <a:ext uri="{FF2B5EF4-FFF2-40B4-BE49-F238E27FC236}">
                <a16:creationId xmlns:a16="http://schemas.microsoft.com/office/drawing/2014/main" id="{FCB94F81-E054-344C-93C5-F17D371F587B}"/>
              </a:ext>
            </a:extLst>
          </p:cNvPr>
          <p:cNvPicPr>
            <a:picLocks noChangeAspect="1"/>
          </p:cNvPicPr>
          <p:nvPr/>
        </p:nvPicPr>
        <p:blipFill>
          <a:blip r:embed="rId4"/>
          <a:stretch>
            <a:fillRect/>
          </a:stretch>
        </p:blipFill>
        <p:spPr>
          <a:xfrm>
            <a:off x="8410400" y="3876630"/>
            <a:ext cx="530352" cy="530352"/>
          </a:xfrm>
          <a:prstGeom prst="ellipse">
            <a:avLst/>
          </a:prstGeom>
          <a:ln>
            <a:solidFill>
              <a:srgbClr val="FF0000"/>
            </a:solidFill>
          </a:ln>
        </p:spPr>
      </p:pic>
    </p:spTree>
    <p:extLst>
      <p:ext uri="{BB962C8B-B14F-4D97-AF65-F5344CB8AC3E}">
        <p14:creationId xmlns:p14="http://schemas.microsoft.com/office/powerpoint/2010/main" val="93463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9444 L 0 0.01667 " pathEditMode="fixed" ptsTypes="AA">
                                      <p:cBhvr>
                                        <p:cTn id="6" dur="25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9444 L 0 0.01667 " pathEditMode="fixed" ptsTypes="AA">
                                      <p:cBhvr>
                                        <p:cTn id="8" dur="25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9444 L 0 0.01667 " pathEditMode="fixed" ptsTypes="AA">
                                      <p:cBhvr>
                                        <p:cTn id="10" dur="250" spd="-1000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9414 L 0 0.01697 " pathEditMode="fixed" ptsTypes="AA">
                                      <p:cBhvr>
                                        <p:cTn id="12" dur="250" spd="-100000" fill="hold"/>
                                        <p:tgtEl>
                                          <p:spTgt spid="1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9444 L 0 0.01667 " pathEditMode="fixed" ptsTypes="AA">
                                      <p:cBhvr>
                                        <p:cTn id="14" dur="250" spd="-100000" fill="hold"/>
                                        <p:tgtEl>
                                          <p:spTgt spid="1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29444 L 0 0.01667 " pathEditMode="fixed" ptsTypes="AA">
                                      <p:cBhvr>
                                        <p:cTn id="16" dur="250" spd="-100000" fill="hold"/>
                                        <p:tgtEl>
                                          <p:spTgt spid="2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9444 L 0 0.01667 " pathEditMode="fixed" ptsTypes="AA">
                                      <p:cBhvr>
                                        <p:cTn id="18" dur="250" spd="-10000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29444 L 0 0.01667 " pathEditMode="fixed" ptsTypes="AA">
                                      <p:cBhvr>
                                        <p:cTn id="20" dur="250" spd="-100000" fill="hold"/>
                                        <p:tgtEl>
                                          <p:spTgt spid="2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9444 L 0 0.01667 " pathEditMode="fixed" ptsTypes="AA">
                                      <p:cBhvr>
                                        <p:cTn id="22" dur="250" spd="-100000" fill="hold"/>
                                        <p:tgtEl>
                                          <p:spTgt spid="3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9444 L 0 0.01667 " pathEditMode="fixed" ptsTypes="AA">
                                      <p:cBhvr>
                                        <p:cTn id="24" dur="250" spd="-100000" fill="hold"/>
                                        <p:tgtEl>
                                          <p:spTgt spid="3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29444 L 0 0.01667 " pathEditMode="fixed" ptsTypes="AA">
                                      <p:cBhvr>
                                        <p:cTn id="26" dur="250" spd="-100000" fill="hold"/>
                                        <p:tgtEl>
                                          <p:spTgt spid="34"/>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29444 L 0 0.01667 " pathEditMode="fixed" ptsTypes="AA">
                                      <p:cBhvr>
                                        <p:cTn id="28" dur="250" spd="-100000" fill="hold"/>
                                        <p:tgtEl>
                                          <p:spTgt spid="3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29444 L 0 0.01667 " pathEditMode="fixed" ptsTypes="AA">
                                      <p:cBhvr>
                                        <p:cTn id="30" dur="250" spd="-100000" fill="hold"/>
                                        <p:tgtEl>
                                          <p:spTgt spid="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29414 L 0 0.01697 " pathEditMode="fixed" ptsTypes="AA">
                                      <p:cBhvr>
                                        <p:cTn id="32" dur="250" spd="-100000" fill="hold"/>
                                        <p:tgtEl>
                                          <p:spTgt spid="3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29414 L 0 0.01697 " pathEditMode="fixed" ptsTypes="AA">
                                      <p:cBhvr>
                                        <p:cTn id="34" dur="250" spd="-100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29444 L 0 0.01667 " pathEditMode="fixed" ptsTypes="AA">
                                      <p:cBhvr>
                                        <p:cTn id="36" dur="250" spd="-100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24" grpId="0" animBg="1"/>
      <p:bldP spid="25" grpId="0"/>
      <p:bldP spid="30" grpId="0" animBg="1"/>
      <p:bldP spid="31" grpId="0"/>
      <p:bldP spid="34" grpId="0" animBg="1"/>
      <p:bldP spid="35" grpId="0"/>
      <p:bldP spid="38" grpId="0" animBg="1"/>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4271412"/>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4292289"/>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4176616"/>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3032756"/>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2889516"/>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3025688"/>
            <a:ext cx="530352" cy="530352"/>
          </a:xfrm>
          <a:prstGeom prst="ellipse">
            <a:avLst/>
          </a:prstGeom>
          <a:ln>
            <a:solidFill>
              <a:srgbClr val="FF0000"/>
            </a:solidFill>
          </a:ln>
        </p:spPr>
      </p:pic>
      <p:sp>
        <p:nvSpPr>
          <p:cNvPr id="24" name="Rounded Rectangle 23">
            <a:extLst>
              <a:ext uri="{FF2B5EF4-FFF2-40B4-BE49-F238E27FC236}">
                <a16:creationId xmlns:a16="http://schemas.microsoft.com/office/drawing/2014/main" id="{180A8BF4-D9F1-7E4E-A2A5-C98D1ED0FE3C}"/>
              </a:ext>
            </a:extLst>
          </p:cNvPr>
          <p:cNvSpPr/>
          <p:nvPr/>
        </p:nvSpPr>
        <p:spPr>
          <a:xfrm>
            <a:off x="2215562" y="2362501"/>
            <a:ext cx="5931314" cy="100812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6B1C3832-5FC9-084D-BFC4-55D4BF9FAE52}"/>
              </a:ext>
            </a:extLst>
          </p:cNvPr>
          <p:cNvSpPr txBox="1">
            <a:spLocks/>
          </p:cNvSpPr>
          <p:nvPr/>
        </p:nvSpPr>
        <p:spPr>
          <a:xfrm>
            <a:off x="2362200" y="2429221"/>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Hmm.. Looks like HTTP Headers proxied are too big, </a:t>
            </a:r>
          </a:p>
        </p:txBody>
      </p:sp>
      <p:sp>
        <p:nvSpPr>
          <p:cNvPr id="30" name="Rounded Rectangle 29">
            <a:extLst>
              <a:ext uri="{FF2B5EF4-FFF2-40B4-BE49-F238E27FC236}">
                <a16:creationId xmlns:a16="http://schemas.microsoft.com/office/drawing/2014/main" id="{63C3DFD7-EEB9-FB4A-A128-F352EE7D95FE}"/>
              </a:ext>
            </a:extLst>
          </p:cNvPr>
          <p:cNvSpPr/>
          <p:nvPr/>
        </p:nvSpPr>
        <p:spPr>
          <a:xfrm>
            <a:off x="2590800" y="5314950"/>
            <a:ext cx="5577847" cy="137160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5624291"/>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associated to a consumer.</a:t>
            </a:r>
          </a:p>
        </p:txBody>
      </p:sp>
      <p:sp>
        <p:nvSpPr>
          <p:cNvPr id="34" name="Rounded Rectangle 33">
            <a:extLst>
              <a:ext uri="{FF2B5EF4-FFF2-40B4-BE49-F238E27FC236}">
                <a16:creationId xmlns:a16="http://schemas.microsoft.com/office/drawing/2014/main" id="{93B294E2-4EF8-E74F-AAA2-20BD89E8ECC4}"/>
              </a:ext>
            </a:extLst>
          </p:cNvPr>
          <p:cNvSpPr/>
          <p:nvPr/>
        </p:nvSpPr>
        <p:spPr>
          <a:xfrm>
            <a:off x="4038600" y="3701753"/>
            <a:ext cx="4108276" cy="12820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40;p28">
            <a:extLst>
              <a:ext uri="{FF2B5EF4-FFF2-40B4-BE49-F238E27FC236}">
                <a16:creationId xmlns:a16="http://schemas.microsoft.com/office/drawing/2014/main" id="{EBBC30BA-D350-A74C-80D1-36B940AE2ED4}"/>
              </a:ext>
            </a:extLst>
          </p:cNvPr>
          <p:cNvSpPr txBox="1">
            <a:spLocks/>
          </p:cNvSpPr>
          <p:nvPr/>
        </p:nvSpPr>
        <p:spPr>
          <a:xfrm>
            <a:off x="4267200" y="3872085"/>
            <a:ext cx="3840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Let me look into which headers could be the culprit. </a:t>
            </a:r>
          </a:p>
        </p:txBody>
      </p:sp>
      <p:pic>
        <p:nvPicPr>
          <p:cNvPr id="2" name="Picture 1">
            <a:extLst>
              <a:ext uri="{FF2B5EF4-FFF2-40B4-BE49-F238E27FC236}">
                <a16:creationId xmlns:a16="http://schemas.microsoft.com/office/drawing/2014/main" id="{41EC0B52-4634-7F49-B564-D4E65B8440E9}"/>
              </a:ext>
            </a:extLst>
          </p:cNvPr>
          <p:cNvPicPr>
            <a:picLocks noChangeAspect="1"/>
          </p:cNvPicPr>
          <p:nvPr/>
        </p:nvPicPr>
        <p:blipFill>
          <a:blip r:embed="rId5"/>
          <a:stretch>
            <a:fillRect/>
          </a:stretch>
        </p:blipFill>
        <p:spPr>
          <a:xfrm>
            <a:off x="965080" y="-223963"/>
            <a:ext cx="5803900" cy="2273300"/>
          </a:xfrm>
          <a:prstGeom prst="roundRect">
            <a:avLst/>
          </a:prstGeom>
          <a:ln>
            <a:solidFill>
              <a:schemeClr val="bg1">
                <a:lumMod val="85000"/>
              </a:schemeClr>
            </a:solidFill>
          </a:ln>
        </p:spPr>
      </p:pic>
      <p:sp>
        <p:nvSpPr>
          <p:cNvPr id="38" name="Rounded Rectangle 37">
            <a:extLst>
              <a:ext uri="{FF2B5EF4-FFF2-40B4-BE49-F238E27FC236}">
                <a16:creationId xmlns:a16="http://schemas.microsoft.com/office/drawing/2014/main" id="{3DD5C621-2842-644D-8A3E-1C0391EB0CFF}"/>
              </a:ext>
            </a:extLst>
          </p:cNvPr>
          <p:cNvSpPr/>
          <p:nvPr/>
        </p:nvSpPr>
        <p:spPr>
          <a:xfrm>
            <a:off x="1034342" y="-1653205"/>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1448696"/>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pic>
        <p:nvPicPr>
          <p:cNvPr id="42" name="Picture 41">
            <a:extLst>
              <a:ext uri="{FF2B5EF4-FFF2-40B4-BE49-F238E27FC236}">
                <a16:creationId xmlns:a16="http://schemas.microsoft.com/office/drawing/2014/main" id="{FCB94F81-E054-344C-93C5-F17D371F587B}"/>
              </a:ext>
            </a:extLst>
          </p:cNvPr>
          <p:cNvPicPr>
            <a:picLocks noChangeAspect="1"/>
          </p:cNvPicPr>
          <p:nvPr/>
        </p:nvPicPr>
        <p:blipFill>
          <a:blip r:embed="rId4"/>
          <a:stretch>
            <a:fillRect/>
          </a:stretch>
        </p:blipFill>
        <p:spPr>
          <a:xfrm>
            <a:off x="8410400" y="2362501"/>
            <a:ext cx="530352" cy="530352"/>
          </a:xfrm>
          <a:prstGeom prst="ellipse">
            <a:avLst/>
          </a:prstGeom>
          <a:ln>
            <a:solidFill>
              <a:srgbClr val="FF0000"/>
            </a:solidFill>
          </a:ln>
        </p:spPr>
      </p:pic>
    </p:spTree>
    <p:extLst>
      <p:ext uri="{BB962C8B-B14F-4D97-AF65-F5344CB8AC3E}">
        <p14:creationId xmlns:p14="http://schemas.microsoft.com/office/powerpoint/2010/main" val="6586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37037 L 0 -3.7037E-7 " pathEditMode="fixed" ptsTypes="AA">
                                      <p:cBhvr>
                                        <p:cTn id="6" dur="25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37037 L 0 -3.7037E-7 " pathEditMode="fixed" ptsTypes="AA">
                                      <p:cBhvr>
                                        <p:cTn id="8" dur="25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37037 L 0 -3.7037E-7 " pathEditMode="fixed" ptsTypes="AA">
                                      <p:cBhvr>
                                        <p:cTn id="10" dur="250" spd="-1000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37037 L 0 -3.7037E-7 " pathEditMode="fixed" ptsTypes="AA">
                                      <p:cBhvr>
                                        <p:cTn id="12" dur="250" spd="-100000" fill="hold"/>
                                        <p:tgtEl>
                                          <p:spTgt spid="1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37037 L 0 -3.7037E-7 " pathEditMode="fixed" ptsTypes="AA">
                                      <p:cBhvr>
                                        <p:cTn id="14" dur="250" spd="-100000" fill="hold"/>
                                        <p:tgtEl>
                                          <p:spTgt spid="1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37037 L 0 -3.7037E-7 " pathEditMode="fixed" ptsTypes="AA">
                                      <p:cBhvr>
                                        <p:cTn id="16" dur="250" spd="-100000" fill="hold"/>
                                        <p:tgtEl>
                                          <p:spTgt spid="2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37037 L 0 -3.7037E-7 " pathEditMode="fixed" ptsTypes="AA">
                                      <p:cBhvr>
                                        <p:cTn id="18" dur="250" spd="-10000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37037 L 0 -3.7037E-7 " pathEditMode="fixed" ptsTypes="AA">
                                      <p:cBhvr>
                                        <p:cTn id="20" dur="250" spd="-100000" fill="hold"/>
                                        <p:tgtEl>
                                          <p:spTgt spid="2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37037 L 0 -3.7037E-7 " pathEditMode="fixed" ptsTypes="AA">
                                      <p:cBhvr>
                                        <p:cTn id="22" dur="250" spd="-100000" fill="hold"/>
                                        <p:tgtEl>
                                          <p:spTgt spid="3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37037 L 0 -3.7037E-7 " pathEditMode="fixed" ptsTypes="AA">
                                      <p:cBhvr>
                                        <p:cTn id="24" dur="250" spd="-100000" fill="hold"/>
                                        <p:tgtEl>
                                          <p:spTgt spid="3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37037 L 0 -3.7037E-7 " pathEditMode="fixed" ptsTypes="AA">
                                      <p:cBhvr>
                                        <p:cTn id="26" dur="250" spd="-100000" fill="hold"/>
                                        <p:tgtEl>
                                          <p:spTgt spid="34"/>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37037 L 0 -3.7037E-7 " pathEditMode="fixed" ptsTypes="AA">
                                      <p:cBhvr>
                                        <p:cTn id="28" dur="250" spd="-100000" fill="hold"/>
                                        <p:tgtEl>
                                          <p:spTgt spid="3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37037 L 0 -3.7037E-7 " pathEditMode="fixed" ptsTypes="AA">
                                      <p:cBhvr>
                                        <p:cTn id="30" dur="250" spd="-100000" fill="hold"/>
                                        <p:tgtEl>
                                          <p:spTgt spid="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37037 L 0 -3.7037E-7 " pathEditMode="fixed" ptsTypes="AA">
                                      <p:cBhvr>
                                        <p:cTn id="32" dur="250" spd="-100000" fill="hold"/>
                                        <p:tgtEl>
                                          <p:spTgt spid="3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37037 L 0 -3.7037E-7 " pathEditMode="fixed" ptsTypes="AA">
                                      <p:cBhvr>
                                        <p:cTn id="34" dur="250" spd="-100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37037 L 0 -3.7037E-7 " pathEditMode="fixed" ptsTypes="AA">
                                      <p:cBhvr>
                                        <p:cTn id="36" dur="250" spd="-100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24" grpId="0" animBg="1"/>
      <p:bldP spid="25" grpId="0"/>
      <p:bldP spid="30" grpId="0" animBg="1"/>
      <p:bldP spid="31" grpId="0"/>
      <p:bldP spid="34" grpId="0" animBg="1"/>
      <p:bldP spid="35" grpId="0"/>
      <p:bldP spid="38" grpId="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2F4BA2D0-5009-2944-8984-501212F37F11}"/>
              </a:ext>
            </a:extLst>
          </p:cNvPr>
          <p:cNvPicPr>
            <a:picLocks noChangeAspect="1"/>
          </p:cNvPicPr>
          <p:nvPr/>
        </p:nvPicPr>
        <p:blipFill>
          <a:blip r:embed="rId3"/>
          <a:stretch>
            <a:fillRect/>
          </a:stretch>
        </p:blipFill>
        <p:spPr>
          <a:xfrm>
            <a:off x="1292225" y="133350"/>
            <a:ext cx="6635750" cy="4874977"/>
          </a:xfrm>
          <a:prstGeom prst="rect">
            <a:avLst/>
          </a:prstGeom>
        </p:spPr>
      </p:pic>
    </p:spTree>
    <p:extLst>
      <p:ext uri="{BB962C8B-B14F-4D97-AF65-F5344CB8AC3E}">
        <p14:creationId xmlns:p14="http://schemas.microsoft.com/office/powerpoint/2010/main" val="2373744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Picture 19">
            <a:extLst>
              <a:ext uri="{FF2B5EF4-FFF2-40B4-BE49-F238E27FC236}">
                <a16:creationId xmlns:a16="http://schemas.microsoft.com/office/drawing/2014/main" id="{CD663BA0-39C1-ED4A-8D37-EDC30C062D0E}"/>
              </a:ext>
            </a:extLst>
          </p:cNvPr>
          <p:cNvPicPr>
            <a:picLocks noChangeAspect="1"/>
          </p:cNvPicPr>
          <p:nvPr/>
        </p:nvPicPr>
        <p:blipFill>
          <a:blip r:embed="rId3"/>
          <a:stretch>
            <a:fillRect/>
          </a:stretch>
        </p:blipFill>
        <p:spPr>
          <a:xfrm>
            <a:off x="209980" y="198093"/>
            <a:ext cx="531285" cy="531285"/>
          </a:xfrm>
          <a:prstGeom prst="ellipse">
            <a:avLst/>
          </a:prstGeom>
          <a:ln>
            <a:solidFill>
              <a:srgbClr val="7030A0"/>
            </a:solidFill>
          </a:ln>
        </p:spPr>
      </p:pic>
      <p:pic>
        <p:nvPicPr>
          <p:cNvPr id="21" name="Picture 20">
            <a:extLst>
              <a:ext uri="{FF2B5EF4-FFF2-40B4-BE49-F238E27FC236}">
                <a16:creationId xmlns:a16="http://schemas.microsoft.com/office/drawing/2014/main" id="{8DECC5B4-9ED2-D541-8DDC-A956EB9A14F9}"/>
              </a:ext>
            </a:extLst>
          </p:cNvPr>
          <p:cNvPicPr>
            <a:picLocks noChangeAspect="1"/>
          </p:cNvPicPr>
          <p:nvPr/>
        </p:nvPicPr>
        <p:blipFill>
          <a:blip r:embed="rId4"/>
          <a:stretch>
            <a:fillRect/>
          </a:stretch>
        </p:blipFill>
        <p:spPr>
          <a:xfrm>
            <a:off x="1683748" y="2952750"/>
            <a:ext cx="6471557" cy="1985469"/>
          </a:xfrm>
          <a:prstGeom prst="roundRect">
            <a:avLst/>
          </a:prstGeom>
          <a:ln>
            <a:solidFill>
              <a:srgbClr val="C00000"/>
            </a:solidFill>
          </a:ln>
        </p:spPr>
      </p:pic>
      <p:pic>
        <p:nvPicPr>
          <p:cNvPr id="22" name="Picture 21">
            <a:extLst>
              <a:ext uri="{FF2B5EF4-FFF2-40B4-BE49-F238E27FC236}">
                <a16:creationId xmlns:a16="http://schemas.microsoft.com/office/drawing/2014/main" id="{90E4D3D6-EFA5-C040-8376-D5EE6ECAFDAD}"/>
              </a:ext>
            </a:extLst>
          </p:cNvPr>
          <p:cNvPicPr>
            <a:picLocks noChangeAspect="1"/>
          </p:cNvPicPr>
          <p:nvPr/>
        </p:nvPicPr>
        <p:blipFill>
          <a:blip r:embed="rId5"/>
          <a:stretch>
            <a:fillRect/>
          </a:stretch>
        </p:blipFill>
        <p:spPr>
          <a:xfrm>
            <a:off x="8410400" y="1686564"/>
            <a:ext cx="530352" cy="530352"/>
          </a:xfrm>
          <a:prstGeom prst="ellipse">
            <a:avLst/>
          </a:prstGeom>
          <a:ln>
            <a:solidFill>
              <a:srgbClr val="C00000"/>
            </a:solidFill>
          </a:ln>
        </p:spPr>
      </p:pic>
      <p:sp>
        <p:nvSpPr>
          <p:cNvPr id="27" name="Rounded Rectangle 26">
            <a:extLst>
              <a:ext uri="{FF2B5EF4-FFF2-40B4-BE49-F238E27FC236}">
                <a16:creationId xmlns:a16="http://schemas.microsoft.com/office/drawing/2014/main" id="{7335A616-FE5F-6A46-9189-6C041F018038}"/>
              </a:ext>
            </a:extLst>
          </p:cNvPr>
          <p:cNvSpPr/>
          <p:nvPr/>
        </p:nvSpPr>
        <p:spPr>
          <a:xfrm>
            <a:off x="955555" y="198093"/>
            <a:ext cx="5445245" cy="1189577"/>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Google Shape;140;p28">
            <a:extLst>
              <a:ext uri="{FF2B5EF4-FFF2-40B4-BE49-F238E27FC236}">
                <a16:creationId xmlns:a16="http://schemas.microsoft.com/office/drawing/2014/main" id="{F6608F0A-0E62-6A4A-80B6-2C4F779A35C4}"/>
              </a:ext>
            </a:extLst>
          </p:cNvPr>
          <p:cNvSpPr txBox="1">
            <a:spLocks/>
          </p:cNvSpPr>
          <p:nvPr/>
        </p:nvSpPr>
        <p:spPr>
          <a:xfrm>
            <a:off x="1080985" y="325564"/>
            <a:ext cx="5319815" cy="9415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@jeremyjpj0916 I would give a + for such a PR on  the ACL plugin.</a:t>
            </a:r>
          </a:p>
        </p:txBody>
      </p:sp>
      <p:sp>
        <p:nvSpPr>
          <p:cNvPr id="43" name="Rounded Rectangle 42">
            <a:extLst>
              <a:ext uri="{FF2B5EF4-FFF2-40B4-BE49-F238E27FC236}">
                <a16:creationId xmlns:a16="http://schemas.microsoft.com/office/drawing/2014/main" id="{005D1778-8767-D84F-840D-73988333DD59}"/>
              </a:ext>
            </a:extLst>
          </p:cNvPr>
          <p:cNvSpPr/>
          <p:nvPr/>
        </p:nvSpPr>
        <p:spPr>
          <a:xfrm>
            <a:off x="2215562" y="1688109"/>
            <a:ext cx="5931314" cy="8818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140;p28">
            <a:extLst>
              <a:ext uri="{FF2B5EF4-FFF2-40B4-BE49-F238E27FC236}">
                <a16:creationId xmlns:a16="http://schemas.microsoft.com/office/drawing/2014/main" id="{CCD4BFAB-12C6-144A-BA45-43D5C86B5B86}"/>
              </a:ext>
            </a:extLst>
          </p:cNvPr>
          <p:cNvSpPr txBox="1">
            <a:spLocks/>
          </p:cNvSpPr>
          <p:nvPr/>
        </p:nvSpPr>
        <p:spPr>
          <a:xfrm>
            <a:off x="2308479" y="1745959"/>
            <a:ext cx="5745480" cy="766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I’ll try my hand at the code, thanks for the go ahead!</a:t>
            </a:r>
          </a:p>
        </p:txBody>
      </p:sp>
    </p:spTree>
    <p:extLst>
      <p:ext uri="{BB962C8B-B14F-4D97-AF65-F5344CB8AC3E}">
        <p14:creationId xmlns:p14="http://schemas.microsoft.com/office/powerpoint/2010/main" val="389599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par>
                                <p:cTn id="11" presetID="3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 calcmode="lin" valueType="num">
                                      <p:cBhvr>
                                        <p:cTn id="15" dur="500" fill="hold"/>
                                        <p:tgtEl>
                                          <p:spTgt spid="20"/>
                                        </p:tgtEl>
                                        <p:attrNameLst>
                                          <p:attrName>style.rotation</p:attrName>
                                        </p:attrNameLst>
                                      </p:cBhvr>
                                      <p:tavLst>
                                        <p:tav tm="0">
                                          <p:val>
                                            <p:fltVal val="90"/>
                                          </p:val>
                                        </p:tav>
                                        <p:tav tm="100000">
                                          <p:val>
                                            <p:fltVal val="0"/>
                                          </p:val>
                                        </p:tav>
                                      </p:tavLst>
                                    </p:anim>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25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250"/>
                                        <p:tgtEl>
                                          <p:spTgt spid="44"/>
                                        </p:tgtEl>
                                      </p:cBhvr>
                                    </p:animEffect>
                                  </p:childTnLst>
                                </p:cTn>
                              </p:par>
                              <p:par>
                                <p:cTn id="25" presetID="3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90"/>
                                          </p:val>
                                        </p:tav>
                                        <p:tav tm="100000">
                                          <p:val>
                                            <p:fltVal val="0"/>
                                          </p:val>
                                        </p:tav>
                                      </p:tavLst>
                                    </p:anim>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43" grpId="0" animBg="1"/>
      <p:bldP spid="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Picture 19">
            <a:extLst>
              <a:ext uri="{FF2B5EF4-FFF2-40B4-BE49-F238E27FC236}">
                <a16:creationId xmlns:a16="http://schemas.microsoft.com/office/drawing/2014/main" id="{CD663BA0-39C1-ED4A-8D37-EDC30C062D0E}"/>
              </a:ext>
            </a:extLst>
          </p:cNvPr>
          <p:cNvPicPr>
            <a:picLocks noChangeAspect="1"/>
          </p:cNvPicPr>
          <p:nvPr/>
        </p:nvPicPr>
        <p:blipFill>
          <a:blip r:embed="rId3"/>
          <a:stretch>
            <a:fillRect/>
          </a:stretch>
        </p:blipFill>
        <p:spPr>
          <a:xfrm>
            <a:off x="209980" y="198093"/>
            <a:ext cx="531285" cy="531285"/>
          </a:xfrm>
          <a:prstGeom prst="ellipse">
            <a:avLst/>
          </a:prstGeom>
          <a:ln>
            <a:solidFill>
              <a:srgbClr val="7030A0"/>
            </a:solidFill>
          </a:ln>
        </p:spPr>
      </p:pic>
      <p:pic>
        <p:nvPicPr>
          <p:cNvPr id="21" name="Picture 20">
            <a:extLst>
              <a:ext uri="{FF2B5EF4-FFF2-40B4-BE49-F238E27FC236}">
                <a16:creationId xmlns:a16="http://schemas.microsoft.com/office/drawing/2014/main" id="{8DECC5B4-9ED2-D541-8DDC-A956EB9A14F9}"/>
              </a:ext>
            </a:extLst>
          </p:cNvPr>
          <p:cNvPicPr>
            <a:picLocks noChangeAspect="1"/>
          </p:cNvPicPr>
          <p:nvPr/>
        </p:nvPicPr>
        <p:blipFill>
          <a:blip r:embed="rId4"/>
          <a:stretch>
            <a:fillRect/>
          </a:stretch>
        </p:blipFill>
        <p:spPr>
          <a:xfrm>
            <a:off x="1683748" y="2952750"/>
            <a:ext cx="6471557" cy="1985469"/>
          </a:xfrm>
          <a:prstGeom prst="roundRect">
            <a:avLst/>
          </a:prstGeom>
          <a:ln>
            <a:solidFill>
              <a:srgbClr val="C00000"/>
            </a:solidFill>
          </a:ln>
        </p:spPr>
      </p:pic>
      <p:pic>
        <p:nvPicPr>
          <p:cNvPr id="22" name="Picture 21">
            <a:extLst>
              <a:ext uri="{FF2B5EF4-FFF2-40B4-BE49-F238E27FC236}">
                <a16:creationId xmlns:a16="http://schemas.microsoft.com/office/drawing/2014/main" id="{90E4D3D6-EFA5-C040-8376-D5EE6ECAFDAD}"/>
              </a:ext>
            </a:extLst>
          </p:cNvPr>
          <p:cNvPicPr>
            <a:picLocks noChangeAspect="1"/>
          </p:cNvPicPr>
          <p:nvPr/>
        </p:nvPicPr>
        <p:blipFill>
          <a:blip r:embed="rId5"/>
          <a:stretch>
            <a:fillRect/>
          </a:stretch>
        </p:blipFill>
        <p:spPr>
          <a:xfrm>
            <a:off x="8410400" y="1686564"/>
            <a:ext cx="530352" cy="530352"/>
          </a:xfrm>
          <a:prstGeom prst="ellipse">
            <a:avLst/>
          </a:prstGeom>
          <a:ln>
            <a:solidFill>
              <a:srgbClr val="C00000"/>
            </a:solidFill>
          </a:ln>
        </p:spPr>
      </p:pic>
      <p:sp>
        <p:nvSpPr>
          <p:cNvPr id="27" name="Rounded Rectangle 26">
            <a:extLst>
              <a:ext uri="{FF2B5EF4-FFF2-40B4-BE49-F238E27FC236}">
                <a16:creationId xmlns:a16="http://schemas.microsoft.com/office/drawing/2014/main" id="{7335A616-FE5F-6A46-9189-6C041F018038}"/>
              </a:ext>
            </a:extLst>
          </p:cNvPr>
          <p:cNvSpPr/>
          <p:nvPr/>
        </p:nvSpPr>
        <p:spPr>
          <a:xfrm>
            <a:off x="955555" y="198093"/>
            <a:ext cx="5445245" cy="1189577"/>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Google Shape;140;p28">
            <a:extLst>
              <a:ext uri="{FF2B5EF4-FFF2-40B4-BE49-F238E27FC236}">
                <a16:creationId xmlns:a16="http://schemas.microsoft.com/office/drawing/2014/main" id="{F6608F0A-0E62-6A4A-80B6-2C4F779A35C4}"/>
              </a:ext>
            </a:extLst>
          </p:cNvPr>
          <p:cNvSpPr txBox="1">
            <a:spLocks/>
          </p:cNvSpPr>
          <p:nvPr/>
        </p:nvSpPr>
        <p:spPr>
          <a:xfrm>
            <a:off x="1080985" y="325564"/>
            <a:ext cx="5319815" cy="9415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@jeremyjpj0916 I would give a + for such a PR on  the ACL plugin.</a:t>
            </a:r>
          </a:p>
        </p:txBody>
      </p:sp>
      <p:pic>
        <p:nvPicPr>
          <p:cNvPr id="37" name="Picture 36">
            <a:extLst>
              <a:ext uri="{FF2B5EF4-FFF2-40B4-BE49-F238E27FC236}">
                <a16:creationId xmlns:a16="http://schemas.microsoft.com/office/drawing/2014/main" id="{36EB80BF-3678-444A-93B2-AEF88A3B92D6}"/>
              </a:ext>
            </a:extLst>
          </p:cNvPr>
          <p:cNvPicPr>
            <a:picLocks noChangeAspect="1"/>
          </p:cNvPicPr>
          <p:nvPr/>
        </p:nvPicPr>
        <p:blipFill>
          <a:blip r:embed="rId6"/>
          <a:stretch>
            <a:fillRect/>
          </a:stretch>
        </p:blipFill>
        <p:spPr>
          <a:xfrm>
            <a:off x="203144" y="5214090"/>
            <a:ext cx="525360" cy="525360"/>
          </a:xfrm>
          <a:prstGeom prst="ellipse">
            <a:avLst/>
          </a:prstGeom>
          <a:ln>
            <a:solidFill>
              <a:srgbClr val="00B0F0"/>
            </a:solidFill>
          </a:ln>
        </p:spPr>
      </p:pic>
      <p:sp>
        <p:nvSpPr>
          <p:cNvPr id="40" name="Rounded Rectangle 39">
            <a:extLst>
              <a:ext uri="{FF2B5EF4-FFF2-40B4-BE49-F238E27FC236}">
                <a16:creationId xmlns:a16="http://schemas.microsoft.com/office/drawing/2014/main" id="{E6C4E644-E89C-1E47-A224-35D5016DA583}"/>
              </a:ext>
            </a:extLst>
          </p:cNvPr>
          <p:cNvSpPr/>
          <p:nvPr/>
        </p:nvSpPr>
        <p:spPr>
          <a:xfrm>
            <a:off x="955555" y="5258125"/>
            <a:ext cx="1863845" cy="1040296"/>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Google Shape;140;p28">
            <a:extLst>
              <a:ext uri="{FF2B5EF4-FFF2-40B4-BE49-F238E27FC236}">
                <a16:creationId xmlns:a16="http://schemas.microsoft.com/office/drawing/2014/main" id="{891B5B2C-1AEE-7B4E-8A57-69AA65C6F877}"/>
              </a:ext>
            </a:extLst>
          </p:cNvPr>
          <p:cNvSpPr txBox="1">
            <a:spLocks/>
          </p:cNvSpPr>
          <p:nvPr/>
        </p:nvSpPr>
        <p:spPr>
          <a:xfrm>
            <a:off x="1085507" y="5357756"/>
            <a:ext cx="158149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Looks good!</a:t>
            </a:r>
          </a:p>
        </p:txBody>
      </p:sp>
      <p:sp>
        <p:nvSpPr>
          <p:cNvPr id="43" name="Rounded Rectangle 42">
            <a:extLst>
              <a:ext uri="{FF2B5EF4-FFF2-40B4-BE49-F238E27FC236}">
                <a16:creationId xmlns:a16="http://schemas.microsoft.com/office/drawing/2014/main" id="{005D1778-8767-D84F-840D-73988333DD59}"/>
              </a:ext>
            </a:extLst>
          </p:cNvPr>
          <p:cNvSpPr/>
          <p:nvPr/>
        </p:nvSpPr>
        <p:spPr>
          <a:xfrm>
            <a:off x="2215562" y="1688109"/>
            <a:ext cx="5931314" cy="8818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140;p28">
            <a:extLst>
              <a:ext uri="{FF2B5EF4-FFF2-40B4-BE49-F238E27FC236}">
                <a16:creationId xmlns:a16="http://schemas.microsoft.com/office/drawing/2014/main" id="{CCD4BFAB-12C6-144A-BA45-43D5C86B5B86}"/>
              </a:ext>
            </a:extLst>
          </p:cNvPr>
          <p:cNvSpPr txBox="1">
            <a:spLocks/>
          </p:cNvSpPr>
          <p:nvPr/>
        </p:nvSpPr>
        <p:spPr>
          <a:xfrm>
            <a:off x="2308479" y="1745959"/>
            <a:ext cx="5745480" cy="766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I’ll try my hand at the code, thanks for the go ahead!</a:t>
            </a:r>
          </a:p>
        </p:txBody>
      </p:sp>
    </p:spTree>
    <p:extLst>
      <p:ext uri="{BB962C8B-B14F-4D97-AF65-F5344CB8AC3E}">
        <p14:creationId xmlns:p14="http://schemas.microsoft.com/office/powerpoint/2010/main" val="239629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6389 L 0 0.01759 " pathEditMode="fixed" ptsTypes="AA">
                                      <p:cBhvr>
                                        <p:cTn id="6" dur="250" spd="-100000" fill="hold"/>
                                        <p:tgtEl>
                                          <p:spTgt spid="2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26389 L 0 0.01759 " pathEditMode="fixed" ptsTypes="AA">
                                      <p:cBhvr>
                                        <p:cTn id="8" dur="250" spd="-100000" fill="hold"/>
                                        <p:tgtEl>
                                          <p:spTgt spid="21"/>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26389 L 0 0.01759 " pathEditMode="fixed" ptsTypes="AA">
                                      <p:cBhvr>
                                        <p:cTn id="10" dur="250" spd="-100000" fill="hold"/>
                                        <p:tgtEl>
                                          <p:spTgt spid="2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6389 L 0 0.01759 " pathEditMode="fixed" ptsTypes="AA">
                                      <p:cBhvr>
                                        <p:cTn id="12" dur="250" spd="-100000" fill="hold"/>
                                        <p:tgtEl>
                                          <p:spTgt spid="2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6359 L 0 0.0179 " pathEditMode="fixed" ptsTypes="AA">
                                      <p:cBhvr>
                                        <p:cTn id="14" dur="250" spd="-100000" fill="hold"/>
                                        <p:tgtEl>
                                          <p:spTgt spid="28"/>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26389 L 0 0.01759 " pathEditMode="fixed" ptsTypes="AA">
                                      <p:cBhvr>
                                        <p:cTn id="16" dur="250" spd="-100000" fill="hold"/>
                                        <p:tgtEl>
                                          <p:spTgt spid="3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642 L 0 0.01728 " pathEditMode="fixed" ptsTypes="AA">
                                      <p:cBhvr>
                                        <p:cTn id="18" dur="250" spd="-100000" fill="hold"/>
                                        <p:tgtEl>
                                          <p:spTgt spid="40"/>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2642 L 0 0.01728 " pathEditMode="fixed" ptsTypes="AA">
                                      <p:cBhvr>
                                        <p:cTn id="20" dur="250" spd="-100000" fill="hold"/>
                                        <p:tgtEl>
                                          <p:spTgt spid="41"/>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642 L 0 0.01728 " pathEditMode="fixed" ptsTypes="AA">
                                      <p:cBhvr>
                                        <p:cTn id="22" dur="250" spd="-100000" fill="hold"/>
                                        <p:tgtEl>
                                          <p:spTgt spid="43"/>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642 L 0 0.01728 " pathEditMode="fixed" ptsTypes="AA">
                                      <p:cBhvr>
                                        <p:cTn id="24" dur="250" spd="-1000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40" grpId="0" animBg="1"/>
      <p:bldP spid="41" grpId="0"/>
      <p:bldP spid="43" grpId="0" animBg="1"/>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8" name="Google Shape;140;p28">
            <a:extLst>
              <a:ext uri="{FF2B5EF4-FFF2-40B4-BE49-F238E27FC236}">
                <a16:creationId xmlns:a16="http://schemas.microsoft.com/office/drawing/2014/main" id="{1FD84FF0-153B-5940-BE96-EACAAB7971FF}"/>
              </a:ext>
            </a:extLst>
          </p:cNvPr>
          <p:cNvSpPr txBox="1">
            <a:spLocks/>
          </p:cNvSpPr>
          <p:nvPr/>
        </p:nvSpPr>
        <p:spPr>
          <a:xfrm>
            <a:off x="839207" y="548525"/>
            <a:ext cx="6735744"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Optum’s Modernization Movement</a:t>
            </a:r>
          </a:p>
        </p:txBody>
      </p:sp>
      <p:sp>
        <p:nvSpPr>
          <p:cNvPr id="19" name="Google Shape;143;p28">
            <a:extLst>
              <a:ext uri="{FF2B5EF4-FFF2-40B4-BE49-F238E27FC236}">
                <a16:creationId xmlns:a16="http://schemas.microsoft.com/office/drawing/2014/main" id="{634E86CE-0ED7-4447-B474-6D7D1A078AAC}"/>
              </a:ext>
            </a:extLst>
          </p:cNvPr>
          <p:cNvSpPr txBox="1">
            <a:spLocks/>
          </p:cNvSpPr>
          <p:nvPr/>
        </p:nvSpPr>
        <p:spPr>
          <a:xfrm>
            <a:off x="840216" y="1485036"/>
            <a:ext cx="3733800" cy="9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Invest in Open Source!</a:t>
            </a:r>
          </a:p>
          <a:p>
            <a:pPr>
              <a:spcBef>
                <a:spcPts val="1000"/>
              </a:spcBef>
              <a:spcAft>
                <a:spcPts val="1000"/>
              </a:spcAft>
            </a:pPr>
            <a:r>
              <a:rPr lang="en-US" dirty="0">
                <a:solidFill>
                  <a:srgbClr val="FFFFFF"/>
                </a:solidFill>
                <a:latin typeface="Roboto"/>
                <a:ea typeface="Roboto"/>
                <a:cs typeface="Roboto"/>
                <a:sym typeface="Roboto"/>
              </a:rPr>
              <a:t>An organizational change in mindset, as both a top-down and bottom-up initiative.</a:t>
            </a:r>
          </a:p>
        </p:txBody>
      </p:sp>
      <p:cxnSp>
        <p:nvCxnSpPr>
          <p:cNvPr id="20" name="Google Shape;78;p20">
            <a:extLst>
              <a:ext uri="{FF2B5EF4-FFF2-40B4-BE49-F238E27FC236}">
                <a16:creationId xmlns:a16="http://schemas.microsoft.com/office/drawing/2014/main" id="{1D096397-B56E-9249-8D30-29617574F115}"/>
              </a:ext>
            </a:extLst>
          </p:cNvPr>
          <p:cNvCxnSpPr>
            <a:cxnSpLocks/>
          </p:cNvCxnSpPr>
          <p:nvPr/>
        </p:nvCxnSpPr>
        <p:spPr>
          <a:xfrm>
            <a:off x="990600" y="2951409"/>
            <a:ext cx="0" cy="1449141"/>
          </a:xfrm>
          <a:prstGeom prst="straightConnector1">
            <a:avLst/>
          </a:prstGeom>
          <a:noFill/>
          <a:ln w="19050" cap="flat" cmpd="sng">
            <a:solidFill>
              <a:srgbClr val="3C78D8"/>
            </a:solidFill>
            <a:prstDash val="solid"/>
            <a:round/>
            <a:headEnd type="none" w="med" len="med"/>
            <a:tailEnd type="none" w="med" len="med"/>
          </a:ln>
        </p:spPr>
      </p:cxnSp>
      <p:sp>
        <p:nvSpPr>
          <p:cNvPr id="21" name="Google Shape;93;p22">
            <a:extLst>
              <a:ext uri="{FF2B5EF4-FFF2-40B4-BE49-F238E27FC236}">
                <a16:creationId xmlns:a16="http://schemas.microsoft.com/office/drawing/2014/main" id="{8737ABDA-77A3-294B-B093-CDB3094A0BF4}"/>
              </a:ext>
            </a:extLst>
          </p:cNvPr>
          <p:cNvSpPr txBox="1">
            <a:spLocks/>
          </p:cNvSpPr>
          <p:nvPr/>
        </p:nvSpPr>
        <p:spPr>
          <a:xfrm>
            <a:off x="1295400" y="2752484"/>
            <a:ext cx="3390898" cy="169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dirty="0">
                <a:solidFill>
                  <a:schemeClr val="bg1"/>
                </a:solidFill>
                <a:latin typeface="Roboto Light"/>
                <a:ea typeface="Roboto Light"/>
                <a:sym typeface="Roboto Light"/>
              </a:rPr>
              <a:t>Engineers</a:t>
            </a:r>
          </a:p>
          <a:p>
            <a:pPr>
              <a:lnSpc>
                <a:spcPct val="150000"/>
              </a:lnSpc>
            </a:pPr>
            <a:r>
              <a:rPr lang="en-US" dirty="0">
                <a:solidFill>
                  <a:schemeClr val="bg1"/>
                </a:solidFill>
                <a:latin typeface="Roboto Light"/>
                <a:ea typeface="Roboto Light"/>
                <a:sym typeface="Roboto Light"/>
              </a:rPr>
              <a:t>Architects</a:t>
            </a:r>
          </a:p>
          <a:p>
            <a:pPr>
              <a:lnSpc>
                <a:spcPct val="150000"/>
              </a:lnSpc>
            </a:pPr>
            <a:r>
              <a:rPr lang="en-US" dirty="0">
                <a:solidFill>
                  <a:schemeClr val="bg1"/>
                </a:solidFill>
                <a:latin typeface="Roboto Light"/>
                <a:ea typeface="Roboto Light"/>
                <a:sym typeface="Roboto Light"/>
              </a:rPr>
              <a:t>Legal</a:t>
            </a:r>
          </a:p>
          <a:p>
            <a:pPr>
              <a:lnSpc>
                <a:spcPct val="150000"/>
              </a:lnSpc>
            </a:pPr>
            <a:r>
              <a:rPr lang="en-US" dirty="0">
                <a:solidFill>
                  <a:schemeClr val="bg1"/>
                </a:solidFill>
                <a:latin typeface="Roboto Light"/>
                <a:ea typeface="Roboto Light"/>
                <a:sym typeface="Roboto Light"/>
              </a:rPr>
              <a:t>Security</a:t>
            </a:r>
          </a:p>
          <a:p>
            <a:pPr>
              <a:lnSpc>
                <a:spcPct val="150000"/>
              </a:lnSpc>
            </a:pPr>
            <a:r>
              <a:rPr lang="en-US" dirty="0">
                <a:solidFill>
                  <a:schemeClr val="bg1"/>
                </a:solidFill>
                <a:latin typeface="Roboto Light"/>
                <a:ea typeface="Roboto Light"/>
                <a:sym typeface="Roboto Light"/>
              </a:rPr>
              <a:t>Sr. Executives</a:t>
            </a:r>
          </a:p>
        </p:txBody>
      </p:sp>
      <p:sp>
        <p:nvSpPr>
          <p:cNvPr id="22" name="Google Shape;143;p28">
            <a:extLst>
              <a:ext uri="{FF2B5EF4-FFF2-40B4-BE49-F238E27FC236}">
                <a16:creationId xmlns:a16="http://schemas.microsoft.com/office/drawing/2014/main" id="{A5DA9138-CFE7-0948-AC1C-3E97702AAEFC}"/>
              </a:ext>
            </a:extLst>
          </p:cNvPr>
          <p:cNvSpPr txBox="1">
            <a:spLocks/>
          </p:cNvSpPr>
          <p:nvPr/>
        </p:nvSpPr>
        <p:spPr>
          <a:xfrm>
            <a:off x="839207" y="2473868"/>
            <a:ext cx="3733800" cy="9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Supported By</a:t>
            </a:r>
          </a:p>
          <a:p>
            <a:pPr>
              <a:spcBef>
                <a:spcPts val="1000"/>
              </a:spcBef>
              <a:spcAft>
                <a:spcPts val="1000"/>
              </a:spcAft>
            </a:pPr>
            <a:endParaRPr lang="en-US" dirty="0">
              <a:solidFill>
                <a:srgbClr val="FFFFFF"/>
              </a:solidFill>
              <a:latin typeface="Roboto"/>
              <a:ea typeface="Roboto"/>
              <a:cs typeface="Roboto"/>
              <a:sym typeface="Roboto"/>
            </a:endParaRPr>
          </a:p>
        </p:txBody>
      </p:sp>
      <p:pic>
        <p:nvPicPr>
          <p:cNvPr id="23" name="Picture 22">
            <a:extLst>
              <a:ext uri="{FF2B5EF4-FFF2-40B4-BE49-F238E27FC236}">
                <a16:creationId xmlns:a16="http://schemas.microsoft.com/office/drawing/2014/main" id="{7757C484-AEBF-DA46-B9C0-C2D46E790781}"/>
              </a:ext>
            </a:extLst>
          </p:cNvPr>
          <p:cNvPicPr>
            <a:picLocks noChangeAspect="1"/>
          </p:cNvPicPr>
          <p:nvPr/>
        </p:nvPicPr>
        <p:blipFill>
          <a:blip r:embed="rId3"/>
          <a:stretch>
            <a:fillRect/>
          </a:stretch>
        </p:blipFill>
        <p:spPr>
          <a:xfrm>
            <a:off x="4467979" y="1842973"/>
            <a:ext cx="3454400" cy="2311217"/>
          </a:xfrm>
          <a:prstGeom prst="rect">
            <a:avLst/>
          </a:prstGeom>
          <a:ln>
            <a:solidFill>
              <a:srgbClr val="4A86E8"/>
            </a:solidFill>
          </a:ln>
        </p:spPr>
      </p:pic>
    </p:spTree>
    <p:extLst>
      <p:ext uri="{BB962C8B-B14F-4D97-AF65-F5344CB8AC3E}">
        <p14:creationId xmlns:p14="http://schemas.microsoft.com/office/powerpoint/2010/main" val="387254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Picture 19">
            <a:extLst>
              <a:ext uri="{FF2B5EF4-FFF2-40B4-BE49-F238E27FC236}">
                <a16:creationId xmlns:a16="http://schemas.microsoft.com/office/drawing/2014/main" id="{CD663BA0-39C1-ED4A-8D37-EDC30C062D0E}"/>
              </a:ext>
            </a:extLst>
          </p:cNvPr>
          <p:cNvPicPr>
            <a:picLocks noChangeAspect="1"/>
          </p:cNvPicPr>
          <p:nvPr/>
        </p:nvPicPr>
        <p:blipFill>
          <a:blip r:embed="rId3"/>
          <a:stretch>
            <a:fillRect/>
          </a:stretch>
        </p:blipFill>
        <p:spPr>
          <a:xfrm>
            <a:off x="209980" y="-1159890"/>
            <a:ext cx="531285" cy="531285"/>
          </a:xfrm>
          <a:prstGeom prst="ellipse">
            <a:avLst/>
          </a:prstGeom>
          <a:ln>
            <a:solidFill>
              <a:srgbClr val="7030A0"/>
            </a:solidFill>
          </a:ln>
        </p:spPr>
      </p:pic>
      <p:pic>
        <p:nvPicPr>
          <p:cNvPr id="21" name="Picture 20">
            <a:extLst>
              <a:ext uri="{FF2B5EF4-FFF2-40B4-BE49-F238E27FC236}">
                <a16:creationId xmlns:a16="http://schemas.microsoft.com/office/drawing/2014/main" id="{8DECC5B4-9ED2-D541-8DDC-A956EB9A14F9}"/>
              </a:ext>
            </a:extLst>
          </p:cNvPr>
          <p:cNvPicPr>
            <a:picLocks noChangeAspect="1"/>
          </p:cNvPicPr>
          <p:nvPr/>
        </p:nvPicPr>
        <p:blipFill>
          <a:blip r:embed="rId4"/>
          <a:stretch>
            <a:fillRect/>
          </a:stretch>
        </p:blipFill>
        <p:spPr>
          <a:xfrm>
            <a:off x="1683748" y="1594767"/>
            <a:ext cx="6471557" cy="1985469"/>
          </a:xfrm>
          <a:prstGeom prst="roundRect">
            <a:avLst/>
          </a:prstGeom>
          <a:ln>
            <a:solidFill>
              <a:srgbClr val="C00000"/>
            </a:solidFill>
          </a:ln>
        </p:spPr>
      </p:pic>
      <p:pic>
        <p:nvPicPr>
          <p:cNvPr id="22" name="Picture 21">
            <a:extLst>
              <a:ext uri="{FF2B5EF4-FFF2-40B4-BE49-F238E27FC236}">
                <a16:creationId xmlns:a16="http://schemas.microsoft.com/office/drawing/2014/main" id="{90E4D3D6-EFA5-C040-8376-D5EE6ECAFDAD}"/>
              </a:ext>
            </a:extLst>
          </p:cNvPr>
          <p:cNvPicPr>
            <a:picLocks noChangeAspect="1"/>
          </p:cNvPicPr>
          <p:nvPr/>
        </p:nvPicPr>
        <p:blipFill>
          <a:blip r:embed="rId5"/>
          <a:stretch>
            <a:fillRect/>
          </a:stretch>
        </p:blipFill>
        <p:spPr>
          <a:xfrm>
            <a:off x="8410400" y="328581"/>
            <a:ext cx="530352" cy="530352"/>
          </a:xfrm>
          <a:prstGeom prst="ellipse">
            <a:avLst/>
          </a:prstGeom>
          <a:ln>
            <a:solidFill>
              <a:srgbClr val="C00000"/>
            </a:solidFill>
          </a:ln>
        </p:spPr>
      </p:pic>
      <p:sp>
        <p:nvSpPr>
          <p:cNvPr id="27" name="Rounded Rectangle 26">
            <a:extLst>
              <a:ext uri="{FF2B5EF4-FFF2-40B4-BE49-F238E27FC236}">
                <a16:creationId xmlns:a16="http://schemas.microsoft.com/office/drawing/2014/main" id="{7335A616-FE5F-6A46-9189-6C041F018038}"/>
              </a:ext>
            </a:extLst>
          </p:cNvPr>
          <p:cNvSpPr/>
          <p:nvPr/>
        </p:nvSpPr>
        <p:spPr>
          <a:xfrm>
            <a:off x="955555" y="-1159890"/>
            <a:ext cx="5445245" cy="1189577"/>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Google Shape;140;p28">
            <a:extLst>
              <a:ext uri="{FF2B5EF4-FFF2-40B4-BE49-F238E27FC236}">
                <a16:creationId xmlns:a16="http://schemas.microsoft.com/office/drawing/2014/main" id="{F6608F0A-0E62-6A4A-80B6-2C4F779A35C4}"/>
              </a:ext>
            </a:extLst>
          </p:cNvPr>
          <p:cNvSpPr txBox="1">
            <a:spLocks/>
          </p:cNvSpPr>
          <p:nvPr/>
        </p:nvSpPr>
        <p:spPr>
          <a:xfrm>
            <a:off x="1080985" y="-1032419"/>
            <a:ext cx="5319815" cy="9415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@jeremyjpj0916 I would give a + for such a PR on  the ACL plugin.</a:t>
            </a:r>
          </a:p>
        </p:txBody>
      </p:sp>
      <p:pic>
        <p:nvPicPr>
          <p:cNvPr id="36" name="Picture 35">
            <a:extLst>
              <a:ext uri="{FF2B5EF4-FFF2-40B4-BE49-F238E27FC236}">
                <a16:creationId xmlns:a16="http://schemas.microsoft.com/office/drawing/2014/main" id="{F50E4938-48C3-BD4A-B646-DEA706CFCA65}"/>
              </a:ext>
            </a:extLst>
          </p:cNvPr>
          <p:cNvPicPr>
            <a:picLocks noChangeAspect="1"/>
          </p:cNvPicPr>
          <p:nvPr/>
        </p:nvPicPr>
        <p:blipFill>
          <a:blip r:embed="rId6"/>
          <a:stretch>
            <a:fillRect/>
          </a:stretch>
        </p:blipFill>
        <p:spPr>
          <a:xfrm>
            <a:off x="962625" y="5314950"/>
            <a:ext cx="5016500" cy="3086100"/>
          </a:xfrm>
          <a:prstGeom prst="roundRect">
            <a:avLst/>
          </a:prstGeom>
          <a:ln>
            <a:solidFill>
              <a:srgbClr val="00B0F0"/>
            </a:solidFill>
          </a:ln>
        </p:spPr>
      </p:pic>
      <p:pic>
        <p:nvPicPr>
          <p:cNvPr id="37" name="Picture 36">
            <a:extLst>
              <a:ext uri="{FF2B5EF4-FFF2-40B4-BE49-F238E27FC236}">
                <a16:creationId xmlns:a16="http://schemas.microsoft.com/office/drawing/2014/main" id="{36EB80BF-3678-444A-93B2-AEF88A3B92D6}"/>
              </a:ext>
            </a:extLst>
          </p:cNvPr>
          <p:cNvPicPr>
            <a:picLocks noChangeAspect="1"/>
          </p:cNvPicPr>
          <p:nvPr/>
        </p:nvPicPr>
        <p:blipFill>
          <a:blip r:embed="rId7"/>
          <a:stretch>
            <a:fillRect/>
          </a:stretch>
        </p:blipFill>
        <p:spPr>
          <a:xfrm>
            <a:off x="203144" y="3856107"/>
            <a:ext cx="525360" cy="525360"/>
          </a:xfrm>
          <a:prstGeom prst="ellipse">
            <a:avLst/>
          </a:prstGeom>
          <a:ln>
            <a:solidFill>
              <a:srgbClr val="00B0F0"/>
            </a:solidFill>
          </a:ln>
        </p:spPr>
      </p:pic>
      <p:sp>
        <p:nvSpPr>
          <p:cNvPr id="40" name="Rounded Rectangle 39">
            <a:extLst>
              <a:ext uri="{FF2B5EF4-FFF2-40B4-BE49-F238E27FC236}">
                <a16:creationId xmlns:a16="http://schemas.microsoft.com/office/drawing/2014/main" id="{E6C4E644-E89C-1E47-A224-35D5016DA583}"/>
              </a:ext>
            </a:extLst>
          </p:cNvPr>
          <p:cNvSpPr/>
          <p:nvPr/>
        </p:nvSpPr>
        <p:spPr>
          <a:xfrm>
            <a:off x="955555" y="3900142"/>
            <a:ext cx="1863845" cy="1040296"/>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Google Shape;140;p28">
            <a:extLst>
              <a:ext uri="{FF2B5EF4-FFF2-40B4-BE49-F238E27FC236}">
                <a16:creationId xmlns:a16="http://schemas.microsoft.com/office/drawing/2014/main" id="{891B5B2C-1AEE-7B4E-8A57-69AA65C6F877}"/>
              </a:ext>
            </a:extLst>
          </p:cNvPr>
          <p:cNvSpPr txBox="1">
            <a:spLocks/>
          </p:cNvSpPr>
          <p:nvPr/>
        </p:nvSpPr>
        <p:spPr>
          <a:xfrm>
            <a:off x="1085507" y="3999773"/>
            <a:ext cx="165769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Looks good!</a:t>
            </a:r>
          </a:p>
        </p:txBody>
      </p:sp>
      <p:sp>
        <p:nvSpPr>
          <p:cNvPr id="43" name="Rounded Rectangle 42">
            <a:extLst>
              <a:ext uri="{FF2B5EF4-FFF2-40B4-BE49-F238E27FC236}">
                <a16:creationId xmlns:a16="http://schemas.microsoft.com/office/drawing/2014/main" id="{005D1778-8767-D84F-840D-73988333DD59}"/>
              </a:ext>
            </a:extLst>
          </p:cNvPr>
          <p:cNvSpPr/>
          <p:nvPr/>
        </p:nvSpPr>
        <p:spPr>
          <a:xfrm>
            <a:off x="2215562" y="330126"/>
            <a:ext cx="5931314" cy="8818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140;p28">
            <a:extLst>
              <a:ext uri="{FF2B5EF4-FFF2-40B4-BE49-F238E27FC236}">
                <a16:creationId xmlns:a16="http://schemas.microsoft.com/office/drawing/2014/main" id="{CCD4BFAB-12C6-144A-BA45-43D5C86B5B86}"/>
              </a:ext>
            </a:extLst>
          </p:cNvPr>
          <p:cNvSpPr txBox="1">
            <a:spLocks/>
          </p:cNvSpPr>
          <p:nvPr/>
        </p:nvSpPr>
        <p:spPr>
          <a:xfrm>
            <a:off x="2308479" y="387976"/>
            <a:ext cx="5745480" cy="766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I’ll try my hand at the code, thanks for the go ahead!</a:t>
            </a:r>
          </a:p>
        </p:txBody>
      </p:sp>
    </p:spTree>
    <p:extLst>
      <p:ext uri="{BB962C8B-B14F-4D97-AF65-F5344CB8AC3E}">
        <p14:creationId xmlns:p14="http://schemas.microsoft.com/office/powerpoint/2010/main" val="380358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66667 L 0 3.33333E-6 " pathEditMode="fixed" ptsTypes="AA">
                                      <p:cBhvr>
                                        <p:cTn id="6" dur="250" spd="-100000" fill="hold"/>
                                        <p:tgtEl>
                                          <p:spTgt spid="2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66667 L 0 3.33333E-6 " pathEditMode="fixed" ptsTypes="AA">
                                      <p:cBhvr>
                                        <p:cTn id="8" dur="250" spd="-100000" fill="hold"/>
                                        <p:tgtEl>
                                          <p:spTgt spid="21"/>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66667 L 0 3.33333E-6 " pathEditMode="fixed" ptsTypes="AA">
                                      <p:cBhvr>
                                        <p:cTn id="10" dur="250" fill="hold"/>
                                        <p:tgtEl>
                                          <p:spTgt spid="2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66667 L 0 3.33333E-6 " pathEditMode="fixed" ptsTypes="AA">
                                      <p:cBhvr>
                                        <p:cTn id="12" dur="250" fill="hold"/>
                                        <p:tgtEl>
                                          <p:spTgt spid="2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66667 L 0 3.33333E-6 " pathEditMode="fixed" ptsTypes="AA">
                                      <p:cBhvr>
                                        <p:cTn id="14" dur="250" spd="-100000" fill="hold"/>
                                        <p:tgtEl>
                                          <p:spTgt spid="28"/>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66667 L 0 3.33333E-6 " pathEditMode="fixed" ptsTypes="AA">
                                      <p:cBhvr>
                                        <p:cTn id="16" dur="250" spd="-100000" fill="hold"/>
                                        <p:tgtEl>
                                          <p:spTgt spid="36"/>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66667 L 0 3.33333E-6 " pathEditMode="fixed" ptsTypes="AA">
                                      <p:cBhvr>
                                        <p:cTn id="18" dur="250" spd="-100000" fill="hold"/>
                                        <p:tgtEl>
                                          <p:spTgt spid="37"/>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66667 L 0 3.33333E-6 " pathEditMode="fixed" ptsTypes="AA">
                                      <p:cBhvr>
                                        <p:cTn id="20" dur="250" spd="-100000" fill="hold"/>
                                        <p:tgtEl>
                                          <p:spTgt spid="40"/>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66667 L 0 3.33333E-6 " pathEditMode="fixed" ptsTypes="AA">
                                      <p:cBhvr>
                                        <p:cTn id="22" dur="250" spd="-100000" fill="hold"/>
                                        <p:tgtEl>
                                          <p:spTgt spid="41"/>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66636 L 0 0.00031 " pathEditMode="fixed" ptsTypes="AA">
                                      <p:cBhvr>
                                        <p:cTn id="24" dur="250" spd="-100000" fill="hold"/>
                                        <p:tgtEl>
                                          <p:spTgt spid="43"/>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66636 L 0 0.00031 " pathEditMode="fixed" ptsTypes="AA">
                                      <p:cBhvr>
                                        <p:cTn id="26" dur="250" spd="-1000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40" grpId="0" animBg="1"/>
      <p:bldP spid="41" grpId="0"/>
      <p:bldP spid="43" grpId="0" animBg="1"/>
      <p:bldP spid="4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Picture 20">
            <a:extLst>
              <a:ext uri="{FF2B5EF4-FFF2-40B4-BE49-F238E27FC236}">
                <a16:creationId xmlns:a16="http://schemas.microsoft.com/office/drawing/2014/main" id="{8DECC5B4-9ED2-D541-8DDC-A956EB9A14F9}"/>
              </a:ext>
            </a:extLst>
          </p:cNvPr>
          <p:cNvPicPr>
            <a:picLocks noChangeAspect="1"/>
          </p:cNvPicPr>
          <p:nvPr/>
        </p:nvPicPr>
        <p:blipFill>
          <a:blip r:embed="rId3"/>
          <a:stretch>
            <a:fillRect/>
          </a:stretch>
        </p:blipFill>
        <p:spPr>
          <a:xfrm>
            <a:off x="1683748" y="-1834233"/>
            <a:ext cx="6471557" cy="1985469"/>
          </a:xfrm>
          <a:prstGeom prst="roundRect">
            <a:avLst/>
          </a:prstGeom>
          <a:ln>
            <a:solidFill>
              <a:srgbClr val="C00000"/>
            </a:solidFill>
          </a:ln>
        </p:spPr>
      </p:pic>
      <p:pic>
        <p:nvPicPr>
          <p:cNvPr id="36" name="Picture 35">
            <a:extLst>
              <a:ext uri="{FF2B5EF4-FFF2-40B4-BE49-F238E27FC236}">
                <a16:creationId xmlns:a16="http://schemas.microsoft.com/office/drawing/2014/main" id="{F50E4938-48C3-BD4A-B646-DEA706CFCA65}"/>
              </a:ext>
            </a:extLst>
          </p:cNvPr>
          <p:cNvPicPr>
            <a:picLocks noChangeAspect="1"/>
          </p:cNvPicPr>
          <p:nvPr/>
        </p:nvPicPr>
        <p:blipFill>
          <a:blip r:embed="rId4"/>
          <a:stretch>
            <a:fillRect/>
          </a:stretch>
        </p:blipFill>
        <p:spPr>
          <a:xfrm>
            <a:off x="962625" y="1885950"/>
            <a:ext cx="5016500" cy="3086100"/>
          </a:xfrm>
          <a:prstGeom prst="roundRect">
            <a:avLst/>
          </a:prstGeom>
          <a:ln>
            <a:solidFill>
              <a:srgbClr val="00B0F0"/>
            </a:solidFill>
          </a:ln>
        </p:spPr>
      </p:pic>
      <p:pic>
        <p:nvPicPr>
          <p:cNvPr id="37" name="Picture 36">
            <a:extLst>
              <a:ext uri="{FF2B5EF4-FFF2-40B4-BE49-F238E27FC236}">
                <a16:creationId xmlns:a16="http://schemas.microsoft.com/office/drawing/2014/main" id="{36EB80BF-3678-444A-93B2-AEF88A3B92D6}"/>
              </a:ext>
            </a:extLst>
          </p:cNvPr>
          <p:cNvPicPr>
            <a:picLocks noChangeAspect="1"/>
          </p:cNvPicPr>
          <p:nvPr/>
        </p:nvPicPr>
        <p:blipFill>
          <a:blip r:embed="rId5"/>
          <a:stretch>
            <a:fillRect/>
          </a:stretch>
        </p:blipFill>
        <p:spPr>
          <a:xfrm>
            <a:off x="203144" y="427107"/>
            <a:ext cx="525360" cy="525360"/>
          </a:xfrm>
          <a:prstGeom prst="ellipse">
            <a:avLst/>
          </a:prstGeom>
          <a:ln>
            <a:solidFill>
              <a:srgbClr val="00B0F0"/>
            </a:solidFill>
          </a:ln>
        </p:spPr>
      </p:pic>
      <p:sp>
        <p:nvSpPr>
          <p:cNvPr id="40" name="Rounded Rectangle 39">
            <a:extLst>
              <a:ext uri="{FF2B5EF4-FFF2-40B4-BE49-F238E27FC236}">
                <a16:creationId xmlns:a16="http://schemas.microsoft.com/office/drawing/2014/main" id="{E6C4E644-E89C-1E47-A224-35D5016DA583}"/>
              </a:ext>
            </a:extLst>
          </p:cNvPr>
          <p:cNvSpPr/>
          <p:nvPr/>
        </p:nvSpPr>
        <p:spPr>
          <a:xfrm>
            <a:off x="955555" y="471142"/>
            <a:ext cx="1863845" cy="1040296"/>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Google Shape;140;p28">
            <a:extLst>
              <a:ext uri="{FF2B5EF4-FFF2-40B4-BE49-F238E27FC236}">
                <a16:creationId xmlns:a16="http://schemas.microsoft.com/office/drawing/2014/main" id="{891B5B2C-1AEE-7B4E-8A57-69AA65C6F877}"/>
              </a:ext>
            </a:extLst>
          </p:cNvPr>
          <p:cNvSpPr txBox="1">
            <a:spLocks/>
          </p:cNvSpPr>
          <p:nvPr/>
        </p:nvSpPr>
        <p:spPr>
          <a:xfrm>
            <a:off x="1085507" y="570773"/>
            <a:ext cx="165769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Looks good!</a:t>
            </a:r>
          </a:p>
        </p:txBody>
      </p:sp>
      <p:pic>
        <p:nvPicPr>
          <p:cNvPr id="46" name="Picture 45">
            <a:extLst>
              <a:ext uri="{FF2B5EF4-FFF2-40B4-BE49-F238E27FC236}">
                <a16:creationId xmlns:a16="http://schemas.microsoft.com/office/drawing/2014/main" id="{7CD8C9E3-A916-BB47-8A9B-B3F333C98477}"/>
              </a:ext>
            </a:extLst>
          </p:cNvPr>
          <p:cNvPicPr>
            <a:picLocks noChangeAspect="1"/>
          </p:cNvPicPr>
          <p:nvPr/>
        </p:nvPicPr>
        <p:blipFill>
          <a:blip r:embed="rId6"/>
          <a:stretch>
            <a:fillRect/>
          </a:stretch>
        </p:blipFill>
        <p:spPr>
          <a:xfrm>
            <a:off x="209980" y="5391150"/>
            <a:ext cx="530352" cy="530352"/>
          </a:xfrm>
          <a:prstGeom prst="ellipse">
            <a:avLst/>
          </a:prstGeom>
          <a:ln>
            <a:solidFill>
              <a:srgbClr val="00B050"/>
            </a:solidFill>
          </a:ln>
        </p:spPr>
      </p:pic>
      <p:sp>
        <p:nvSpPr>
          <p:cNvPr id="47" name="Rounded Rectangle 46">
            <a:extLst>
              <a:ext uri="{FF2B5EF4-FFF2-40B4-BE49-F238E27FC236}">
                <a16:creationId xmlns:a16="http://schemas.microsoft.com/office/drawing/2014/main" id="{3BA37AAF-6F97-5444-83A9-1EB539D753B6}"/>
              </a:ext>
            </a:extLst>
          </p:cNvPr>
          <p:cNvSpPr/>
          <p:nvPr/>
        </p:nvSpPr>
        <p:spPr>
          <a:xfrm>
            <a:off x="949925" y="5346562"/>
            <a:ext cx="5374675" cy="1040296"/>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Google Shape;140;p28">
            <a:extLst>
              <a:ext uri="{FF2B5EF4-FFF2-40B4-BE49-F238E27FC236}">
                <a16:creationId xmlns:a16="http://schemas.microsoft.com/office/drawing/2014/main" id="{028B0C17-2EA7-E448-81DE-BA7780C0D742}"/>
              </a:ext>
            </a:extLst>
          </p:cNvPr>
          <p:cNvSpPr txBox="1">
            <a:spLocks/>
          </p:cNvSpPr>
          <p:nvPr/>
        </p:nvSpPr>
        <p:spPr>
          <a:xfrm>
            <a:off x="1079877" y="5446193"/>
            <a:ext cx="532092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should also try setting a dummy-value in the cache, to reduce </a:t>
            </a:r>
            <a:r>
              <a:rPr lang="en-US" sz="2000" dirty="0" err="1">
                <a:solidFill>
                  <a:schemeClr val="bg1"/>
                </a:solidFill>
                <a:latin typeface="Roboto Light"/>
                <a:ea typeface="Roboto Light"/>
                <a:cs typeface="Roboto Light"/>
                <a:sym typeface="Roboto Light"/>
              </a:rPr>
              <a:t>lua</a:t>
            </a:r>
            <a:r>
              <a:rPr lang="en-US" sz="2000" dirty="0">
                <a:solidFill>
                  <a:schemeClr val="bg1"/>
                </a:solidFill>
                <a:latin typeface="Roboto Light"/>
                <a:ea typeface="Roboto Light"/>
                <a:cs typeface="Roboto Light"/>
                <a:sym typeface="Roboto Light"/>
              </a:rPr>
              <a:t> memory pressure</a:t>
            </a:r>
          </a:p>
        </p:txBody>
      </p:sp>
      <p:sp>
        <p:nvSpPr>
          <p:cNvPr id="52" name="Rounded Rectangle 51">
            <a:extLst>
              <a:ext uri="{FF2B5EF4-FFF2-40B4-BE49-F238E27FC236}">
                <a16:creationId xmlns:a16="http://schemas.microsoft.com/office/drawing/2014/main" id="{FCC71E23-C6F4-8F44-BF09-A109DBB0A0C2}"/>
              </a:ext>
            </a:extLst>
          </p:cNvPr>
          <p:cNvSpPr/>
          <p:nvPr/>
        </p:nvSpPr>
        <p:spPr>
          <a:xfrm>
            <a:off x="949925" y="6653471"/>
            <a:ext cx="1265637" cy="795079"/>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Google Shape;140;p28">
            <a:extLst>
              <a:ext uri="{FF2B5EF4-FFF2-40B4-BE49-F238E27FC236}">
                <a16:creationId xmlns:a16="http://schemas.microsoft.com/office/drawing/2014/main" id="{6D6688F8-34BE-F749-98E1-F098A7405E6D}"/>
              </a:ext>
            </a:extLst>
          </p:cNvPr>
          <p:cNvSpPr txBox="1">
            <a:spLocks/>
          </p:cNvSpPr>
          <p:nvPr/>
        </p:nvSpPr>
        <p:spPr>
          <a:xfrm>
            <a:off x="1079877" y="6753103"/>
            <a:ext cx="1240959" cy="619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this</a:t>
            </a:r>
          </a:p>
        </p:txBody>
      </p:sp>
    </p:spTree>
    <p:extLst>
      <p:ext uri="{BB962C8B-B14F-4D97-AF65-F5344CB8AC3E}">
        <p14:creationId xmlns:p14="http://schemas.microsoft.com/office/powerpoint/2010/main" val="351055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47222 L 0 0.00185 " pathEditMode="fixed" ptsTypes="AA">
                                      <p:cBhvr>
                                        <p:cTn id="6" dur="250" spd="-100000" fill="hold"/>
                                        <p:tgtEl>
                                          <p:spTgt spid="21"/>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47222 L 0 0.00185 " pathEditMode="fixed" ptsTypes="AA">
                                      <p:cBhvr>
                                        <p:cTn id="8" dur="250" spd="-100000" fill="hold"/>
                                        <p:tgtEl>
                                          <p:spTgt spid="36"/>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47191 L 0 0.00216 " pathEditMode="fixed" ptsTypes="AA">
                                      <p:cBhvr>
                                        <p:cTn id="10" dur="250" spd="-100000" fill="hold"/>
                                        <p:tgtEl>
                                          <p:spTgt spid="37"/>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47191 L 0 0.00216 " pathEditMode="fixed" ptsTypes="AA">
                                      <p:cBhvr>
                                        <p:cTn id="12" dur="250" spd="-100000" fill="hold"/>
                                        <p:tgtEl>
                                          <p:spTgt spid="4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47191 L 0 0.00216 " pathEditMode="fixed" ptsTypes="AA">
                                      <p:cBhvr>
                                        <p:cTn id="14" dur="250" spd="-100000" fill="hold"/>
                                        <p:tgtEl>
                                          <p:spTgt spid="41"/>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47222 L 0 0.00185 " pathEditMode="fixed" ptsTypes="AA">
                                      <p:cBhvr>
                                        <p:cTn id="16" dur="250" spd="-100000" fill="hold"/>
                                        <p:tgtEl>
                                          <p:spTgt spid="46"/>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47222 L 0 0.00185 " pathEditMode="fixed" ptsTypes="AA">
                                      <p:cBhvr>
                                        <p:cTn id="18" dur="250" spd="-100000" fill="hold"/>
                                        <p:tgtEl>
                                          <p:spTgt spid="47"/>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47191 L 0 0.00216 " pathEditMode="fixed" ptsTypes="AA">
                                      <p:cBhvr>
                                        <p:cTn id="20" dur="250" spd="-100000" fill="hold"/>
                                        <p:tgtEl>
                                          <p:spTgt spid="48"/>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47222 L 0 0.00185 " pathEditMode="fixed" ptsTypes="AA">
                                      <p:cBhvr>
                                        <p:cTn id="22" dur="250" spd="-100000" fill="hold"/>
                                        <p:tgtEl>
                                          <p:spTgt spid="52"/>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47222 L 0 0.00185 " pathEditMode="fixed" ptsTypes="AA">
                                      <p:cBhvr>
                                        <p:cTn id="24" dur="250" spd="-100000" fill="hold"/>
                                        <p:tgtEl>
                                          <p:spTgt spid="5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7" grpId="0" animBg="1"/>
      <p:bldP spid="48" grpId="0"/>
      <p:bldP spid="52" grpId="0" animBg="1"/>
      <p:bldP spid="5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 name="Picture 35">
            <a:extLst>
              <a:ext uri="{FF2B5EF4-FFF2-40B4-BE49-F238E27FC236}">
                <a16:creationId xmlns:a16="http://schemas.microsoft.com/office/drawing/2014/main" id="{F50E4938-48C3-BD4A-B646-DEA706CFCA65}"/>
              </a:ext>
            </a:extLst>
          </p:cNvPr>
          <p:cNvPicPr>
            <a:picLocks noChangeAspect="1"/>
          </p:cNvPicPr>
          <p:nvPr/>
        </p:nvPicPr>
        <p:blipFill>
          <a:blip r:embed="rId3"/>
          <a:stretch>
            <a:fillRect/>
          </a:stretch>
        </p:blipFill>
        <p:spPr>
          <a:xfrm>
            <a:off x="962625" y="-542803"/>
            <a:ext cx="5016500" cy="3086100"/>
          </a:xfrm>
          <a:prstGeom prst="roundRect">
            <a:avLst/>
          </a:prstGeom>
          <a:ln>
            <a:solidFill>
              <a:srgbClr val="00B0F0"/>
            </a:solidFill>
          </a:ln>
        </p:spPr>
      </p:pic>
      <p:pic>
        <p:nvPicPr>
          <p:cNvPr id="45" name="Picture 44">
            <a:extLst>
              <a:ext uri="{FF2B5EF4-FFF2-40B4-BE49-F238E27FC236}">
                <a16:creationId xmlns:a16="http://schemas.microsoft.com/office/drawing/2014/main" id="{A37BD6F7-21A2-F046-BB58-DC76134CB583}"/>
              </a:ext>
            </a:extLst>
          </p:cNvPr>
          <p:cNvPicPr>
            <a:picLocks noChangeAspect="1"/>
          </p:cNvPicPr>
          <p:nvPr/>
        </p:nvPicPr>
        <p:blipFill rotWithShape="1">
          <a:blip r:embed="rId4"/>
          <a:srcRect l="11674" t="44902" r="2715" b="21869"/>
          <a:stretch/>
        </p:blipFill>
        <p:spPr>
          <a:xfrm>
            <a:off x="949925" y="5286410"/>
            <a:ext cx="5029200" cy="993265"/>
          </a:xfrm>
          <a:prstGeom prst="roundRect">
            <a:avLst/>
          </a:prstGeom>
          <a:ln>
            <a:solidFill>
              <a:srgbClr val="00B050"/>
            </a:solidFill>
          </a:ln>
        </p:spPr>
      </p:pic>
      <p:pic>
        <p:nvPicPr>
          <p:cNvPr id="46" name="Picture 45">
            <a:extLst>
              <a:ext uri="{FF2B5EF4-FFF2-40B4-BE49-F238E27FC236}">
                <a16:creationId xmlns:a16="http://schemas.microsoft.com/office/drawing/2014/main" id="{7CD8C9E3-A916-BB47-8A9B-B3F333C98477}"/>
              </a:ext>
            </a:extLst>
          </p:cNvPr>
          <p:cNvPicPr>
            <a:picLocks noChangeAspect="1"/>
          </p:cNvPicPr>
          <p:nvPr/>
        </p:nvPicPr>
        <p:blipFill>
          <a:blip r:embed="rId5"/>
          <a:stretch>
            <a:fillRect/>
          </a:stretch>
        </p:blipFill>
        <p:spPr>
          <a:xfrm>
            <a:off x="209980" y="2962397"/>
            <a:ext cx="530352" cy="530352"/>
          </a:xfrm>
          <a:prstGeom prst="ellipse">
            <a:avLst/>
          </a:prstGeom>
          <a:ln>
            <a:solidFill>
              <a:srgbClr val="00B050"/>
            </a:solidFill>
          </a:ln>
        </p:spPr>
      </p:pic>
      <p:sp>
        <p:nvSpPr>
          <p:cNvPr id="47" name="Rounded Rectangle 46">
            <a:extLst>
              <a:ext uri="{FF2B5EF4-FFF2-40B4-BE49-F238E27FC236}">
                <a16:creationId xmlns:a16="http://schemas.microsoft.com/office/drawing/2014/main" id="{3BA37AAF-6F97-5444-83A9-1EB539D753B6}"/>
              </a:ext>
            </a:extLst>
          </p:cNvPr>
          <p:cNvSpPr/>
          <p:nvPr/>
        </p:nvSpPr>
        <p:spPr>
          <a:xfrm>
            <a:off x="949925" y="2917809"/>
            <a:ext cx="5374675" cy="1040296"/>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Google Shape;140;p28">
            <a:extLst>
              <a:ext uri="{FF2B5EF4-FFF2-40B4-BE49-F238E27FC236}">
                <a16:creationId xmlns:a16="http://schemas.microsoft.com/office/drawing/2014/main" id="{028B0C17-2EA7-E448-81DE-BA7780C0D742}"/>
              </a:ext>
            </a:extLst>
          </p:cNvPr>
          <p:cNvSpPr txBox="1">
            <a:spLocks/>
          </p:cNvSpPr>
          <p:nvPr/>
        </p:nvSpPr>
        <p:spPr>
          <a:xfrm>
            <a:off x="1079877" y="3017440"/>
            <a:ext cx="532092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should also try setting a dummy-value in the cache, to reduce </a:t>
            </a:r>
            <a:r>
              <a:rPr lang="en-US" sz="2000" dirty="0" err="1">
                <a:solidFill>
                  <a:schemeClr val="bg1"/>
                </a:solidFill>
                <a:latin typeface="Roboto Light"/>
                <a:ea typeface="Roboto Light"/>
                <a:cs typeface="Roboto Light"/>
                <a:sym typeface="Roboto Light"/>
              </a:rPr>
              <a:t>lua</a:t>
            </a:r>
            <a:r>
              <a:rPr lang="en-US" sz="2000" dirty="0">
                <a:solidFill>
                  <a:schemeClr val="bg1"/>
                </a:solidFill>
                <a:latin typeface="Roboto Light"/>
                <a:ea typeface="Roboto Light"/>
                <a:cs typeface="Roboto Light"/>
                <a:sym typeface="Roboto Light"/>
              </a:rPr>
              <a:t> memory pressure</a:t>
            </a:r>
          </a:p>
        </p:txBody>
      </p:sp>
      <p:sp>
        <p:nvSpPr>
          <p:cNvPr id="52" name="Rounded Rectangle 51">
            <a:extLst>
              <a:ext uri="{FF2B5EF4-FFF2-40B4-BE49-F238E27FC236}">
                <a16:creationId xmlns:a16="http://schemas.microsoft.com/office/drawing/2014/main" id="{FCC71E23-C6F4-8F44-BF09-A109DBB0A0C2}"/>
              </a:ext>
            </a:extLst>
          </p:cNvPr>
          <p:cNvSpPr/>
          <p:nvPr/>
        </p:nvSpPr>
        <p:spPr>
          <a:xfrm>
            <a:off x="949925" y="4224718"/>
            <a:ext cx="1265637" cy="795079"/>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Google Shape;140;p28">
            <a:extLst>
              <a:ext uri="{FF2B5EF4-FFF2-40B4-BE49-F238E27FC236}">
                <a16:creationId xmlns:a16="http://schemas.microsoft.com/office/drawing/2014/main" id="{6D6688F8-34BE-F749-98E1-F098A7405E6D}"/>
              </a:ext>
            </a:extLst>
          </p:cNvPr>
          <p:cNvSpPr txBox="1">
            <a:spLocks/>
          </p:cNvSpPr>
          <p:nvPr/>
        </p:nvSpPr>
        <p:spPr>
          <a:xfrm>
            <a:off x="1079877" y="4324350"/>
            <a:ext cx="1240959" cy="619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this</a:t>
            </a:r>
          </a:p>
        </p:txBody>
      </p:sp>
    </p:spTree>
    <p:extLst>
      <p:ext uri="{BB962C8B-B14F-4D97-AF65-F5344CB8AC3E}">
        <p14:creationId xmlns:p14="http://schemas.microsoft.com/office/powerpoint/2010/main" val="407407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7623 L 0 0.00525 " pathEditMode="fixed" ptsTypes="AA">
                                      <p:cBhvr>
                                        <p:cTn id="6" dur="250" spd="-100000" fill="hold"/>
                                        <p:tgtEl>
                                          <p:spTgt spid="3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27623 L 0 0.00525 " pathEditMode="fixed" ptsTypes="AA">
                                      <p:cBhvr>
                                        <p:cTn id="8" dur="250" spd="-100000" fill="hold"/>
                                        <p:tgtEl>
                                          <p:spTgt spid="4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27623 L 0 0.00525 " pathEditMode="fixed" ptsTypes="AA">
                                      <p:cBhvr>
                                        <p:cTn id="10" dur="250" spd="-100000" fill="hold"/>
                                        <p:tgtEl>
                                          <p:spTgt spid="4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7623 L 0 0.00525 " pathEditMode="fixed" ptsTypes="AA">
                                      <p:cBhvr>
                                        <p:cTn id="12" dur="250" spd="-100000" fill="hold"/>
                                        <p:tgtEl>
                                          <p:spTgt spid="4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7623 L 0 0.00525 " pathEditMode="fixed" ptsTypes="AA">
                                      <p:cBhvr>
                                        <p:cTn id="14" dur="250" spd="-100000" fill="hold"/>
                                        <p:tgtEl>
                                          <p:spTgt spid="4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7623 L 0 0.00525 " pathEditMode="fixed" ptsTypes="AA">
                                      <p:cBhvr>
                                        <p:cTn id="16" dur="250" spd="-100000" fill="hold"/>
                                        <p:tgtEl>
                                          <p:spTgt spid="5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7623 L 0 0.00525 " pathEditMode="fixed" ptsTypes="AA">
                                      <p:cBhvr>
                                        <p:cTn id="18" dur="250" spd="-100000" fill="hold"/>
                                        <p:tgtEl>
                                          <p:spTgt spid="5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52" grpId="0" animBg="1"/>
      <p:bldP spid="5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 name="Picture 35">
            <a:extLst>
              <a:ext uri="{FF2B5EF4-FFF2-40B4-BE49-F238E27FC236}">
                <a16:creationId xmlns:a16="http://schemas.microsoft.com/office/drawing/2014/main" id="{F50E4938-48C3-BD4A-B646-DEA706CFCA65}"/>
              </a:ext>
            </a:extLst>
          </p:cNvPr>
          <p:cNvPicPr>
            <a:picLocks noChangeAspect="1"/>
          </p:cNvPicPr>
          <p:nvPr/>
        </p:nvPicPr>
        <p:blipFill>
          <a:blip r:embed="rId3"/>
          <a:stretch>
            <a:fillRect/>
          </a:stretch>
        </p:blipFill>
        <p:spPr>
          <a:xfrm>
            <a:off x="962625" y="-1963591"/>
            <a:ext cx="5016500" cy="3086100"/>
          </a:xfrm>
          <a:prstGeom prst="roundRect">
            <a:avLst/>
          </a:prstGeom>
          <a:ln>
            <a:solidFill>
              <a:srgbClr val="00B0F0"/>
            </a:solidFill>
          </a:ln>
        </p:spPr>
      </p:pic>
      <p:pic>
        <p:nvPicPr>
          <p:cNvPr id="45" name="Picture 44">
            <a:extLst>
              <a:ext uri="{FF2B5EF4-FFF2-40B4-BE49-F238E27FC236}">
                <a16:creationId xmlns:a16="http://schemas.microsoft.com/office/drawing/2014/main" id="{A37BD6F7-21A2-F046-BB58-DC76134CB583}"/>
              </a:ext>
            </a:extLst>
          </p:cNvPr>
          <p:cNvPicPr>
            <a:picLocks noChangeAspect="1"/>
          </p:cNvPicPr>
          <p:nvPr/>
        </p:nvPicPr>
        <p:blipFill rotWithShape="1">
          <a:blip r:embed="rId4"/>
          <a:srcRect l="11674" t="44902" r="2715" b="21869"/>
          <a:stretch/>
        </p:blipFill>
        <p:spPr>
          <a:xfrm>
            <a:off x="949925" y="3865622"/>
            <a:ext cx="5029200" cy="993265"/>
          </a:xfrm>
          <a:prstGeom prst="roundRect">
            <a:avLst/>
          </a:prstGeom>
          <a:ln>
            <a:solidFill>
              <a:srgbClr val="00B050"/>
            </a:solidFill>
          </a:ln>
        </p:spPr>
      </p:pic>
      <p:pic>
        <p:nvPicPr>
          <p:cNvPr id="46" name="Picture 45">
            <a:extLst>
              <a:ext uri="{FF2B5EF4-FFF2-40B4-BE49-F238E27FC236}">
                <a16:creationId xmlns:a16="http://schemas.microsoft.com/office/drawing/2014/main" id="{7CD8C9E3-A916-BB47-8A9B-B3F333C98477}"/>
              </a:ext>
            </a:extLst>
          </p:cNvPr>
          <p:cNvPicPr>
            <a:picLocks noChangeAspect="1"/>
          </p:cNvPicPr>
          <p:nvPr/>
        </p:nvPicPr>
        <p:blipFill>
          <a:blip r:embed="rId5"/>
          <a:stretch>
            <a:fillRect/>
          </a:stretch>
        </p:blipFill>
        <p:spPr>
          <a:xfrm>
            <a:off x="209980" y="1541609"/>
            <a:ext cx="530352" cy="530352"/>
          </a:xfrm>
          <a:prstGeom prst="ellipse">
            <a:avLst/>
          </a:prstGeom>
          <a:ln>
            <a:solidFill>
              <a:srgbClr val="00B050"/>
            </a:solidFill>
          </a:ln>
        </p:spPr>
      </p:pic>
      <p:sp>
        <p:nvSpPr>
          <p:cNvPr id="47" name="Rounded Rectangle 46">
            <a:extLst>
              <a:ext uri="{FF2B5EF4-FFF2-40B4-BE49-F238E27FC236}">
                <a16:creationId xmlns:a16="http://schemas.microsoft.com/office/drawing/2014/main" id="{3BA37AAF-6F97-5444-83A9-1EB539D753B6}"/>
              </a:ext>
            </a:extLst>
          </p:cNvPr>
          <p:cNvSpPr/>
          <p:nvPr/>
        </p:nvSpPr>
        <p:spPr>
          <a:xfrm>
            <a:off x="949925" y="1497021"/>
            <a:ext cx="5374675" cy="1040296"/>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Google Shape;140;p28">
            <a:extLst>
              <a:ext uri="{FF2B5EF4-FFF2-40B4-BE49-F238E27FC236}">
                <a16:creationId xmlns:a16="http://schemas.microsoft.com/office/drawing/2014/main" id="{028B0C17-2EA7-E448-81DE-BA7780C0D742}"/>
              </a:ext>
            </a:extLst>
          </p:cNvPr>
          <p:cNvSpPr txBox="1">
            <a:spLocks/>
          </p:cNvSpPr>
          <p:nvPr/>
        </p:nvSpPr>
        <p:spPr>
          <a:xfrm>
            <a:off x="1079877" y="1596652"/>
            <a:ext cx="532092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should also try setting a dummy-value in the cache, to reduce </a:t>
            </a:r>
            <a:r>
              <a:rPr lang="en-US" sz="2000" dirty="0" err="1">
                <a:solidFill>
                  <a:schemeClr val="bg1"/>
                </a:solidFill>
                <a:latin typeface="Roboto Light"/>
                <a:ea typeface="Roboto Light"/>
                <a:cs typeface="Roboto Light"/>
                <a:sym typeface="Roboto Light"/>
              </a:rPr>
              <a:t>lua</a:t>
            </a:r>
            <a:r>
              <a:rPr lang="en-US" sz="2000" dirty="0">
                <a:solidFill>
                  <a:schemeClr val="bg1"/>
                </a:solidFill>
                <a:latin typeface="Roboto Light"/>
                <a:ea typeface="Roboto Light"/>
                <a:cs typeface="Roboto Light"/>
                <a:sym typeface="Roboto Light"/>
              </a:rPr>
              <a:t> memory pressure</a:t>
            </a:r>
          </a:p>
        </p:txBody>
      </p:sp>
      <p:sp>
        <p:nvSpPr>
          <p:cNvPr id="49" name="Rounded Rectangle 48">
            <a:extLst>
              <a:ext uri="{FF2B5EF4-FFF2-40B4-BE49-F238E27FC236}">
                <a16:creationId xmlns:a16="http://schemas.microsoft.com/office/drawing/2014/main" id="{A7380E2C-3435-2B41-851F-E9107CEF5634}"/>
              </a:ext>
            </a:extLst>
          </p:cNvPr>
          <p:cNvSpPr/>
          <p:nvPr/>
        </p:nvSpPr>
        <p:spPr>
          <a:xfrm>
            <a:off x="2971799" y="5233447"/>
            <a:ext cx="5187433" cy="937468"/>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140;p28">
            <a:extLst>
              <a:ext uri="{FF2B5EF4-FFF2-40B4-BE49-F238E27FC236}">
                <a16:creationId xmlns:a16="http://schemas.microsoft.com/office/drawing/2014/main" id="{6813D0A6-74CA-B84A-8CA3-5E3A6E7C0C8C}"/>
              </a:ext>
            </a:extLst>
          </p:cNvPr>
          <p:cNvSpPr txBox="1">
            <a:spLocks/>
          </p:cNvSpPr>
          <p:nvPr/>
        </p:nvSpPr>
        <p:spPr>
          <a:xfrm>
            <a:off x="3035643" y="5359589"/>
            <a:ext cx="5018316" cy="6851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Oh wow, great point I hadn’t considered that! </a:t>
            </a:r>
          </a:p>
          <a:p>
            <a:r>
              <a:rPr lang="en-US" sz="1800" dirty="0">
                <a:solidFill>
                  <a:srgbClr val="FFFFFF"/>
                </a:solidFill>
                <a:latin typeface="Roboto Light"/>
                <a:ea typeface="Roboto Light"/>
                <a:cs typeface="Roboto Light"/>
                <a:sym typeface="Roboto Light"/>
              </a:rPr>
              <a:t>Let me iterate on this…</a:t>
            </a:r>
          </a:p>
        </p:txBody>
      </p:sp>
      <p:sp>
        <p:nvSpPr>
          <p:cNvPr id="52" name="Rounded Rectangle 51">
            <a:extLst>
              <a:ext uri="{FF2B5EF4-FFF2-40B4-BE49-F238E27FC236}">
                <a16:creationId xmlns:a16="http://schemas.microsoft.com/office/drawing/2014/main" id="{FCC71E23-C6F4-8F44-BF09-A109DBB0A0C2}"/>
              </a:ext>
            </a:extLst>
          </p:cNvPr>
          <p:cNvSpPr/>
          <p:nvPr/>
        </p:nvSpPr>
        <p:spPr>
          <a:xfrm>
            <a:off x="949925" y="2803930"/>
            <a:ext cx="1265637" cy="795079"/>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Google Shape;140;p28">
            <a:extLst>
              <a:ext uri="{FF2B5EF4-FFF2-40B4-BE49-F238E27FC236}">
                <a16:creationId xmlns:a16="http://schemas.microsoft.com/office/drawing/2014/main" id="{6D6688F8-34BE-F749-98E1-F098A7405E6D}"/>
              </a:ext>
            </a:extLst>
          </p:cNvPr>
          <p:cNvSpPr txBox="1">
            <a:spLocks/>
          </p:cNvSpPr>
          <p:nvPr/>
        </p:nvSpPr>
        <p:spPr>
          <a:xfrm>
            <a:off x="1079877" y="2903562"/>
            <a:ext cx="1240959" cy="619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this</a:t>
            </a:r>
          </a:p>
        </p:txBody>
      </p:sp>
      <p:pic>
        <p:nvPicPr>
          <p:cNvPr id="54" name="Picture 53">
            <a:extLst>
              <a:ext uri="{FF2B5EF4-FFF2-40B4-BE49-F238E27FC236}">
                <a16:creationId xmlns:a16="http://schemas.microsoft.com/office/drawing/2014/main" id="{3DF8BBB6-7848-F349-9101-05F5A32AC83D}"/>
              </a:ext>
            </a:extLst>
          </p:cNvPr>
          <p:cNvPicPr>
            <a:picLocks noChangeAspect="1"/>
          </p:cNvPicPr>
          <p:nvPr/>
        </p:nvPicPr>
        <p:blipFill>
          <a:blip r:embed="rId6"/>
          <a:stretch>
            <a:fillRect/>
          </a:stretch>
        </p:blipFill>
        <p:spPr>
          <a:xfrm>
            <a:off x="8418362" y="5238750"/>
            <a:ext cx="530352" cy="530352"/>
          </a:xfrm>
          <a:prstGeom prst="ellipse">
            <a:avLst/>
          </a:prstGeom>
          <a:ln>
            <a:solidFill>
              <a:srgbClr val="C00000"/>
            </a:solidFill>
          </a:ln>
        </p:spPr>
      </p:pic>
    </p:spTree>
    <p:extLst>
      <p:ext uri="{BB962C8B-B14F-4D97-AF65-F5344CB8AC3E}">
        <p14:creationId xmlns:p14="http://schemas.microsoft.com/office/powerpoint/2010/main" val="19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4569 L 0 0.00617 " pathEditMode="fixed" ptsTypes="AA">
                                      <p:cBhvr>
                                        <p:cTn id="6" dur="250" spd="-100000" fill="hold"/>
                                        <p:tgtEl>
                                          <p:spTgt spid="3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24569 L 0 0.00617 " pathEditMode="fixed" ptsTypes="AA">
                                      <p:cBhvr>
                                        <p:cTn id="8" dur="250" spd="-100000" fill="hold"/>
                                        <p:tgtEl>
                                          <p:spTgt spid="4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24569 L 0 0.00617 " pathEditMode="fixed" ptsTypes="AA">
                                      <p:cBhvr>
                                        <p:cTn id="10" dur="250" spd="-100000" fill="hold"/>
                                        <p:tgtEl>
                                          <p:spTgt spid="4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4569 L 0 0.00617 " pathEditMode="fixed" ptsTypes="AA">
                                      <p:cBhvr>
                                        <p:cTn id="12" dur="250" spd="-100000" fill="hold"/>
                                        <p:tgtEl>
                                          <p:spTgt spid="4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4599 L 0 0.00586 " pathEditMode="fixed" ptsTypes="AA">
                                      <p:cBhvr>
                                        <p:cTn id="14" dur="250" spd="-100000" fill="hold"/>
                                        <p:tgtEl>
                                          <p:spTgt spid="4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4569 L 0 0.00617 " pathEditMode="fixed" ptsTypes="AA">
                                      <p:cBhvr>
                                        <p:cTn id="16" dur="250" spd="-100000" fill="hold"/>
                                        <p:tgtEl>
                                          <p:spTgt spid="49"/>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4569 L 0 0.00617 " pathEditMode="fixed" ptsTypes="AA">
                                      <p:cBhvr>
                                        <p:cTn id="18" dur="250" spd="-100000" fill="hold"/>
                                        <p:tgtEl>
                                          <p:spTgt spid="50"/>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24569 L 0 0.00617 " pathEditMode="fixed" ptsTypes="AA">
                                      <p:cBhvr>
                                        <p:cTn id="20" dur="250" spd="-100000" fill="hold"/>
                                        <p:tgtEl>
                                          <p:spTgt spid="5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4569 L 0 0.00617 " pathEditMode="fixed" ptsTypes="AA">
                                      <p:cBhvr>
                                        <p:cTn id="22" dur="250" spd="-100000" fill="hold"/>
                                        <p:tgtEl>
                                          <p:spTgt spid="53"/>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24569 L 0 0.00617 " pathEditMode="fixed" ptsTypes="AA">
                                      <p:cBhvr>
                                        <p:cTn id="24" dur="250" spd="-100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animBg="1"/>
      <p:bldP spid="50" grpId="0"/>
      <p:bldP spid="52" grpId="0" animBg="1"/>
      <p:bldP spid="5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ACD95A72-4C52-5244-81A1-B70575777B01}"/>
              </a:ext>
            </a:extLst>
          </p:cNvPr>
          <p:cNvPicPr>
            <a:picLocks noChangeAspect="1"/>
          </p:cNvPicPr>
          <p:nvPr/>
        </p:nvPicPr>
        <p:blipFill>
          <a:blip r:embed="rId3"/>
          <a:stretch>
            <a:fillRect/>
          </a:stretch>
        </p:blipFill>
        <p:spPr>
          <a:xfrm>
            <a:off x="143773" y="981233"/>
            <a:ext cx="8932653" cy="2995931"/>
          </a:xfrm>
          <a:prstGeom prst="rect">
            <a:avLst/>
          </a:prstGeom>
          <a:ln>
            <a:noFill/>
          </a:ln>
        </p:spPr>
      </p:pic>
    </p:spTree>
    <p:extLst>
      <p:ext uri="{BB962C8B-B14F-4D97-AF65-F5344CB8AC3E}">
        <p14:creationId xmlns:p14="http://schemas.microsoft.com/office/powerpoint/2010/main" val="652158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ACD95A72-4C52-5244-81A1-B70575777B01}"/>
              </a:ext>
            </a:extLst>
          </p:cNvPr>
          <p:cNvPicPr>
            <a:picLocks noChangeAspect="1"/>
          </p:cNvPicPr>
          <p:nvPr/>
        </p:nvPicPr>
        <p:blipFill>
          <a:blip r:embed="rId3"/>
          <a:stretch>
            <a:fillRect/>
          </a:stretch>
        </p:blipFill>
        <p:spPr>
          <a:xfrm>
            <a:off x="143773" y="981233"/>
            <a:ext cx="8932653" cy="2995931"/>
          </a:xfrm>
          <a:prstGeom prst="rect">
            <a:avLst/>
          </a:prstGeom>
          <a:ln>
            <a:noFill/>
          </a:ln>
        </p:spPr>
      </p:pic>
      <p:sp>
        <p:nvSpPr>
          <p:cNvPr id="6" name="Down Arrow 5">
            <a:extLst>
              <a:ext uri="{FF2B5EF4-FFF2-40B4-BE49-F238E27FC236}">
                <a16:creationId xmlns:a16="http://schemas.microsoft.com/office/drawing/2014/main" id="{58B01A8D-398A-E544-8EA2-13A88AAEA636}"/>
              </a:ext>
            </a:extLst>
          </p:cNvPr>
          <p:cNvSpPr/>
          <p:nvPr/>
        </p:nvSpPr>
        <p:spPr>
          <a:xfrm rot="5400000">
            <a:off x="4095637" y="1981312"/>
            <a:ext cx="314269" cy="1647545"/>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83273E73-7FA8-FF42-B588-705D7FD48B1B}"/>
              </a:ext>
            </a:extLst>
          </p:cNvPr>
          <p:cNvSpPr/>
          <p:nvPr/>
        </p:nvSpPr>
        <p:spPr>
          <a:xfrm rot="5079790">
            <a:off x="7103865" y="1007283"/>
            <a:ext cx="290703" cy="15240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625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Offer a Product</a:t>
            </a: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4</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lvl="0"/>
            <a:r>
              <a:rPr lang="en-US" sz="2400" dirty="0">
                <a:solidFill>
                  <a:srgbClr val="4A86E8"/>
                </a:solidFill>
                <a:latin typeface="Roboto Light"/>
                <a:ea typeface="Roboto Light"/>
                <a:cs typeface="Roboto Light"/>
                <a:sym typeface="Roboto Light"/>
              </a:rPr>
              <a:t>Think of the technology and its integrations as a complete product</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1109859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sp>
        <p:nvSpPr>
          <p:cNvPr id="5" name="Google Shape;140;p28">
            <a:extLst>
              <a:ext uri="{FF2B5EF4-FFF2-40B4-BE49-F238E27FC236}">
                <a16:creationId xmlns:a16="http://schemas.microsoft.com/office/drawing/2014/main" id="{AB4143A2-FB75-534E-92E7-60C15D793337}"/>
              </a:ext>
            </a:extLst>
          </p:cNvPr>
          <p:cNvSpPr txBox="1">
            <a:spLocks/>
          </p:cNvSpPr>
          <p:nvPr/>
        </p:nvSpPr>
        <p:spPr>
          <a:xfrm>
            <a:off x="952500" y="589765"/>
            <a:ext cx="6735744"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Docs First Approach</a:t>
            </a:r>
          </a:p>
        </p:txBody>
      </p:sp>
      <p:sp>
        <p:nvSpPr>
          <p:cNvPr id="6" name="Google Shape;143;p28">
            <a:extLst>
              <a:ext uri="{FF2B5EF4-FFF2-40B4-BE49-F238E27FC236}">
                <a16:creationId xmlns:a16="http://schemas.microsoft.com/office/drawing/2014/main" id="{13120D8F-F0C5-BC41-A031-ABBA38BAF6CB}"/>
              </a:ext>
            </a:extLst>
          </p:cNvPr>
          <p:cNvSpPr txBox="1">
            <a:spLocks/>
          </p:cNvSpPr>
          <p:nvPr/>
        </p:nvSpPr>
        <p:spPr>
          <a:xfrm>
            <a:off x="952500" y="1507479"/>
            <a:ext cx="3733800" cy="1225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Lowers Operational Staffing Needs</a:t>
            </a:r>
          </a:p>
          <a:p>
            <a:pPr>
              <a:spcBef>
                <a:spcPts val="1000"/>
              </a:spcBef>
              <a:spcAft>
                <a:spcPts val="1000"/>
              </a:spcAft>
            </a:pPr>
            <a:r>
              <a:rPr lang="en-US" dirty="0">
                <a:solidFill>
                  <a:srgbClr val="FFFFFF"/>
                </a:solidFill>
                <a:latin typeface="Roboto"/>
                <a:ea typeface="Roboto"/>
                <a:cs typeface="Roboto"/>
                <a:sym typeface="Roboto"/>
              </a:rPr>
              <a:t>Good documentation drastically reduces the need to meet &amp; plan integrations, thus reducing the need for a large support team.</a:t>
            </a:r>
          </a:p>
        </p:txBody>
      </p:sp>
      <p:sp>
        <p:nvSpPr>
          <p:cNvPr id="14" name="Google Shape;143;p28">
            <a:extLst>
              <a:ext uri="{FF2B5EF4-FFF2-40B4-BE49-F238E27FC236}">
                <a16:creationId xmlns:a16="http://schemas.microsoft.com/office/drawing/2014/main" id="{3CF76D16-CE95-9445-9341-2C345BAB91D2}"/>
              </a:ext>
            </a:extLst>
          </p:cNvPr>
          <p:cNvSpPr txBox="1">
            <a:spLocks/>
          </p:cNvSpPr>
          <p:nvPr/>
        </p:nvSpPr>
        <p:spPr>
          <a:xfrm>
            <a:off x="960456" y="2876550"/>
            <a:ext cx="3733800" cy="1465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Good Engineering Culture</a:t>
            </a:r>
          </a:p>
          <a:p>
            <a:pPr>
              <a:spcBef>
                <a:spcPts val="1000"/>
              </a:spcBef>
              <a:spcAft>
                <a:spcPts val="1000"/>
              </a:spcAft>
            </a:pPr>
            <a:r>
              <a:rPr lang="en-US" dirty="0">
                <a:solidFill>
                  <a:srgbClr val="FFFFFF"/>
                </a:solidFill>
                <a:latin typeface="Roboto"/>
                <a:ea typeface="Roboto"/>
                <a:cs typeface="Roboto"/>
                <a:sym typeface="Roboto"/>
              </a:rPr>
              <a:t>Providing environment-specific documentation provides your customers with the opportunity to innovate around your product, and enables DevOps!</a:t>
            </a:r>
          </a:p>
        </p:txBody>
      </p:sp>
      <p:sp>
        <p:nvSpPr>
          <p:cNvPr id="12" name="Google Shape;143;p28">
            <a:extLst>
              <a:ext uri="{FF2B5EF4-FFF2-40B4-BE49-F238E27FC236}">
                <a16:creationId xmlns:a16="http://schemas.microsoft.com/office/drawing/2014/main" id="{5FE8EBB6-5881-3047-B952-9B3CD04F2938}"/>
              </a:ext>
            </a:extLst>
          </p:cNvPr>
          <p:cNvSpPr txBox="1">
            <a:spLocks/>
          </p:cNvSpPr>
          <p:nvPr/>
        </p:nvSpPr>
        <p:spPr>
          <a:xfrm>
            <a:off x="4800600" y="3933593"/>
            <a:ext cx="3733800" cy="1465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000" dirty="0">
                <a:solidFill>
                  <a:srgbClr val="FFFFFF"/>
                </a:solidFill>
                <a:latin typeface="Roboto"/>
                <a:ea typeface="Roboto"/>
                <a:cs typeface="Roboto"/>
                <a:sym typeface="Roboto"/>
              </a:rPr>
              <a:t>Optum’s docs site contains 34 pages, covering everything</a:t>
            </a:r>
          </a:p>
          <a:p>
            <a:pPr lvl="1"/>
            <a:r>
              <a:rPr lang="en-US" sz="1000" dirty="0">
                <a:solidFill>
                  <a:srgbClr val="FFFFFF"/>
                </a:solidFill>
                <a:latin typeface="Roboto"/>
                <a:ea typeface="Roboto"/>
                <a:cs typeface="Roboto"/>
                <a:sym typeface="Roboto"/>
              </a:rPr>
              <a:t>from supported security patterns, to self-service instructions.</a:t>
            </a:r>
          </a:p>
          <a:p>
            <a:pPr lvl="1"/>
            <a:r>
              <a:rPr lang="en-US" sz="1000" dirty="0">
                <a:solidFill>
                  <a:srgbClr val="FFFFFF"/>
                </a:solidFill>
                <a:latin typeface="Roboto"/>
                <a:ea typeface="Roboto"/>
                <a:cs typeface="Roboto"/>
                <a:sym typeface="Roboto"/>
              </a:rPr>
              <a:t>Yes, we did give it an internal mascot </a:t>
            </a:r>
            <a:r>
              <a:rPr lang="en-US" sz="1000" dirty="0">
                <a:solidFill>
                  <a:srgbClr val="FFFFFF"/>
                </a:solidFill>
                <a:latin typeface="Roboto"/>
                <a:ea typeface="Roboto"/>
                <a:cs typeface="Roboto"/>
                <a:sym typeface="Wingdings" pitchFamily="2" charset="2"/>
              </a:rPr>
              <a:t></a:t>
            </a:r>
            <a:endParaRPr lang="en-US" sz="1000" dirty="0">
              <a:solidFill>
                <a:srgbClr val="FFFFFF"/>
              </a:solidFill>
              <a:latin typeface="Roboto"/>
              <a:ea typeface="Roboto"/>
              <a:cs typeface="Roboto"/>
              <a:sym typeface="Roboto"/>
            </a:endParaRPr>
          </a:p>
        </p:txBody>
      </p:sp>
      <p:pic>
        <p:nvPicPr>
          <p:cNvPr id="4" name="Picture 3">
            <a:extLst>
              <a:ext uri="{FF2B5EF4-FFF2-40B4-BE49-F238E27FC236}">
                <a16:creationId xmlns:a16="http://schemas.microsoft.com/office/drawing/2014/main" id="{D065C698-E56A-4740-B456-BCCB02971AB8}"/>
              </a:ext>
            </a:extLst>
          </p:cNvPr>
          <p:cNvPicPr>
            <a:picLocks noChangeAspect="1"/>
          </p:cNvPicPr>
          <p:nvPr/>
        </p:nvPicPr>
        <p:blipFill>
          <a:blip r:embed="rId3"/>
          <a:stretch>
            <a:fillRect/>
          </a:stretch>
        </p:blipFill>
        <p:spPr>
          <a:xfrm>
            <a:off x="4893938" y="1674449"/>
            <a:ext cx="2346281" cy="2326493"/>
          </a:xfrm>
          <a:prstGeom prst="rect">
            <a:avLst/>
          </a:prstGeom>
        </p:spPr>
      </p:pic>
    </p:spTree>
    <p:extLst>
      <p:ext uri="{BB962C8B-B14F-4D97-AF65-F5344CB8AC3E}">
        <p14:creationId xmlns:p14="http://schemas.microsoft.com/office/powerpoint/2010/main" val="3558035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9" name="Google Shape;140;p28">
            <a:extLst>
              <a:ext uri="{FF2B5EF4-FFF2-40B4-BE49-F238E27FC236}">
                <a16:creationId xmlns:a16="http://schemas.microsoft.com/office/drawing/2014/main" id="{44BB4BC6-F13B-5D4D-BEFC-BF6365D08698}"/>
              </a:ext>
            </a:extLst>
          </p:cNvPr>
          <p:cNvSpPr txBox="1">
            <a:spLocks/>
          </p:cNvSpPr>
          <p:nvPr/>
        </p:nvSpPr>
        <p:spPr>
          <a:xfrm>
            <a:off x="838200" y="516357"/>
            <a:ext cx="615586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Operations Modernization</a:t>
            </a:r>
          </a:p>
        </p:txBody>
      </p:sp>
      <p:sp>
        <p:nvSpPr>
          <p:cNvPr id="10" name="Rectangle 9">
            <a:extLst>
              <a:ext uri="{FF2B5EF4-FFF2-40B4-BE49-F238E27FC236}">
                <a16:creationId xmlns:a16="http://schemas.microsoft.com/office/drawing/2014/main" id="{DD5C15B9-98B7-4D40-B809-80D50A232E04}"/>
              </a:ext>
            </a:extLst>
          </p:cNvPr>
          <p:cNvSpPr/>
          <p:nvPr/>
        </p:nvSpPr>
        <p:spPr>
          <a:xfrm>
            <a:off x="838200" y="1276350"/>
            <a:ext cx="4572000" cy="3108543"/>
          </a:xfrm>
          <a:prstGeom prst="rect">
            <a:avLst/>
          </a:prstGeom>
        </p:spPr>
        <p:txBody>
          <a:bodyPr>
            <a:spAutoFit/>
          </a:bodyPr>
          <a:lstStyle/>
          <a:p>
            <a:pPr lvl="4"/>
            <a:r>
              <a:rPr lang="en-US" sz="2000" dirty="0">
                <a:solidFill>
                  <a:schemeClr val="bg1"/>
                </a:solidFill>
              </a:rPr>
              <a:t>Email distribution list dialogs</a:t>
            </a:r>
          </a:p>
          <a:p>
            <a:pPr lvl="4"/>
            <a:endParaRPr lang="en-US" sz="2000" dirty="0">
              <a:solidFill>
                <a:schemeClr val="bg1"/>
              </a:solidFill>
            </a:endParaRPr>
          </a:p>
          <a:p>
            <a:pPr lvl="4"/>
            <a:endParaRPr lang="en-US" sz="2000" dirty="0">
              <a:solidFill>
                <a:schemeClr val="bg1"/>
              </a:solidFill>
            </a:endParaRPr>
          </a:p>
          <a:p>
            <a:pPr lvl="4"/>
            <a:r>
              <a:rPr lang="en-US" sz="2000" dirty="0">
                <a:solidFill>
                  <a:schemeClr val="bg1"/>
                </a:solidFill>
              </a:rPr>
              <a:t>Ticket work orders</a:t>
            </a:r>
          </a:p>
          <a:p>
            <a:pPr marL="400050" lvl="4" indent="0">
              <a:buNone/>
            </a:pPr>
            <a:endParaRPr lang="en-US" sz="2000" dirty="0">
              <a:solidFill>
                <a:schemeClr val="bg1"/>
              </a:solidFill>
            </a:endParaRPr>
          </a:p>
          <a:p>
            <a:pPr lvl="4"/>
            <a:endParaRPr lang="en-US" sz="2000" dirty="0">
              <a:solidFill>
                <a:schemeClr val="bg1"/>
              </a:solidFill>
            </a:endParaRPr>
          </a:p>
          <a:p>
            <a:pPr lvl="4"/>
            <a:r>
              <a:rPr lang="en-US" sz="2000" dirty="0">
                <a:solidFill>
                  <a:schemeClr val="bg1"/>
                </a:solidFill>
              </a:rPr>
              <a:t>Self-Service</a:t>
            </a:r>
          </a:p>
          <a:p>
            <a:pPr lvl="7"/>
            <a:r>
              <a:rPr lang="en-US" dirty="0">
                <a:solidFill>
                  <a:schemeClr val="bg1"/>
                </a:solidFill>
              </a:rPr>
              <a:t>     </a:t>
            </a:r>
            <a:r>
              <a:rPr lang="en-US" dirty="0" err="1">
                <a:solidFill>
                  <a:schemeClr val="bg1"/>
                </a:solidFill>
              </a:rPr>
              <a:t>Github</a:t>
            </a:r>
            <a:r>
              <a:rPr lang="en-US" dirty="0">
                <a:solidFill>
                  <a:schemeClr val="bg1"/>
                </a:solidFill>
              </a:rPr>
              <a:t> ops model</a:t>
            </a:r>
          </a:p>
          <a:p>
            <a:pPr lvl="7"/>
            <a:r>
              <a:rPr lang="en-US" dirty="0">
                <a:solidFill>
                  <a:schemeClr val="bg1"/>
                </a:solidFill>
              </a:rPr>
              <a:t>     Customer PRs to repo</a:t>
            </a:r>
          </a:p>
          <a:p>
            <a:pPr lvl="7"/>
            <a:r>
              <a:rPr lang="en-US" dirty="0">
                <a:solidFill>
                  <a:schemeClr val="bg1"/>
                </a:solidFill>
              </a:rPr>
              <a:t>     </a:t>
            </a:r>
            <a:r>
              <a:rPr lang="en-US" dirty="0" err="1">
                <a:solidFill>
                  <a:schemeClr val="bg1"/>
                </a:solidFill>
              </a:rPr>
              <a:t>Github</a:t>
            </a:r>
            <a:r>
              <a:rPr lang="en-US" dirty="0">
                <a:solidFill>
                  <a:schemeClr val="bg1"/>
                </a:solidFill>
              </a:rPr>
              <a:t> Webhook calls to Agent</a:t>
            </a:r>
          </a:p>
          <a:p>
            <a:pPr lvl="7"/>
            <a:r>
              <a:rPr lang="en-US" dirty="0">
                <a:solidFill>
                  <a:schemeClr val="bg1"/>
                </a:solidFill>
              </a:rPr>
              <a:t>     Agent integrates with Kong Admin API</a:t>
            </a:r>
          </a:p>
        </p:txBody>
      </p:sp>
      <p:cxnSp>
        <p:nvCxnSpPr>
          <p:cNvPr id="11" name="Google Shape;78;p20">
            <a:extLst>
              <a:ext uri="{FF2B5EF4-FFF2-40B4-BE49-F238E27FC236}">
                <a16:creationId xmlns:a16="http://schemas.microsoft.com/office/drawing/2014/main" id="{34807547-8D44-8C46-AC1D-46795116F22D}"/>
              </a:ext>
            </a:extLst>
          </p:cNvPr>
          <p:cNvCxnSpPr>
            <a:cxnSpLocks/>
          </p:cNvCxnSpPr>
          <p:nvPr/>
        </p:nvCxnSpPr>
        <p:spPr>
          <a:xfrm>
            <a:off x="990600" y="3486150"/>
            <a:ext cx="0" cy="838200"/>
          </a:xfrm>
          <a:prstGeom prst="straightConnector1">
            <a:avLst/>
          </a:prstGeom>
          <a:noFill/>
          <a:ln w="19050" cap="flat" cmpd="sng">
            <a:solidFill>
              <a:srgbClr val="3C78D8"/>
            </a:solidFill>
            <a:prstDash val="solid"/>
            <a:round/>
            <a:headEnd type="none" w="med" len="med"/>
            <a:tailEnd type="none" w="med" len="med"/>
          </a:ln>
        </p:spPr>
      </p:cxnSp>
      <p:sp>
        <p:nvSpPr>
          <p:cNvPr id="12" name="Down Arrow 11">
            <a:extLst>
              <a:ext uri="{FF2B5EF4-FFF2-40B4-BE49-F238E27FC236}">
                <a16:creationId xmlns:a16="http://schemas.microsoft.com/office/drawing/2014/main" id="{F0D566AF-43C9-064C-A027-37479C898215}"/>
              </a:ext>
            </a:extLst>
          </p:cNvPr>
          <p:cNvSpPr/>
          <p:nvPr/>
        </p:nvSpPr>
        <p:spPr>
          <a:xfrm>
            <a:off x="1676400" y="1733550"/>
            <a:ext cx="381000" cy="457200"/>
          </a:xfrm>
          <a:prstGeom prst="downArrow">
            <a:avLst/>
          </a:prstGeom>
          <a:solidFill>
            <a:srgbClr val="4A8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B122A82D-3E43-8F4E-880C-454B87790B9D}"/>
              </a:ext>
            </a:extLst>
          </p:cNvPr>
          <p:cNvSpPr/>
          <p:nvPr/>
        </p:nvSpPr>
        <p:spPr>
          <a:xfrm>
            <a:off x="1676400" y="2683021"/>
            <a:ext cx="381000" cy="457200"/>
          </a:xfrm>
          <a:prstGeom prst="downArrow">
            <a:avLst/>
          </a:prstGeom>
          <a:solidFill>
            <a:srgbClr val="4A8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467BD0-D357-3F48-93E1-8316606BB820}"/>
              </a:ext>
            </a:extLst>
          </p:cNvPr>
          <p:cNvPicPr>
            <a:picLocks noChangeAspect="1"/>
          </p:cNvPicPr>
          <p:nvPr/>
        </p:nvPicPr>
        <p:blipFill rotWithShape="1">
          <a:blip r:embed="rId3"/>
          <a:srcRect l="12239" r="11271"/>
          <a:stretch/>
        </p:blipFill>
        <p:spPr>
          <a:xfrm>
            <a:off x="4343399" y="1878989"/>
            <a:ext cx="3810001" cy="2070234"/>
          </a:xfrm>
          <a:prstGeom prst="rect">
            <a:avLst/>
          </a:prstGeom>
          <a:solidFill>
            <a:srgbClr val="D1F3F2"/>
          </a:solidFill>
          <a:ln>
            <a:solidFill>
              <a:srgbClr val="4A86E8"/>
            </a:solidFill>
          </a:ln>
        </p:spPr>
      </p:pic>
    </p:spTree>
    <p:extLst>
      <p:ext uri="{BB962C8B-B14F-4D97-AF65-F5344CB8AC3E}">
        <p14:creationId xmlns:p14="http://schemas.microsoft.com/office/powerpoint/2010/main" val="2589026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140;p28">
            <a:extLst>
              <a:ext uri="{FF2B5EF4-FFF2-40B4-BE49-F238E27FC236}">
                <a16:creationId xmlns:a16="http://schemas.microsoft.com/office/drawing/2014/main" id="{9675A997-6C5D-CA40-B692-1A6BFEDA022C}"/>
              </a:ext>
            </a:extLst>
          </p:cNvPr>
          <p:cNvSpPr txBox="1">
            <a:spLocks/>
          </p:cNvSpPr>
          <p:nvPr/>
        </p:nvSpPr>
        <p:spPr>
          <a:xfrm>
            <a:off x="702140" y="501919"/>
            <a:ext cx="615586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Self-Service Flow</a:t>
            </a:r>
          </a:p>
        </p:txBody>
      </p:sp>
      <p:graphicFrame>
        <p:nvGraphicFramePr>
          <p:cNvPr id="3" name="Diagram 2">
            <a:extLst>
              <a:ext uri="{FF2B5EF4-FFF2-40B4-BE49-F238E27FC236}">
                <a16:creationId xmlns:a16="http://schemas.microsoft.com/office/drawing/2014/main" id="{820EA5B2-1DB7-DF4A-AD29-46824F1BA7CD}"/>
              </a:ext>
            </a:extLst>
          </p:cNvPr>
          <p:cNvGraphicFramePr/>
          <p:nvPr>
            <p:extLst/>
          </p:nvPr>
        </p:nvGraphicFramePr>
        <p:xfrm>
          <a:off x="1539245" y="763266"/>
          <a:ext cx="5924658" cy="3875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EEC0B82-CAA6-0A4D-AAEB-9019DCA4D90A}"/>
              </a:ext>
            </a:extLst>
          </p:cNvPr>
          <p:cNvSpPr txBox="1"/>
          <p:nvPr/>
        </p:nvSpPr>
        <p:spPr>
          <a:xfrm>
            <a:off x="3717011" y="2436940"/>
            <a:ext cx="1664367" cy="338554"/>
          </a:xfrm>
          <a:prstGeom prst="rect">
            <a:avLst/>
          </a:prstGeom>
          <a:noFill/>
        </p:spPr>
        <p:txBody>
          <a:bodyPr wrap="square" rtlCol="0">
            <a:spAutoFit/>
          </a:bodyPr>
          <a:lstStyle/>
          <a:p>
            <a:r>
              <a:rPr lang="en-US" sz="1600" dirty="0">
                <a:solidFill>
                  <a:schemeClr val="bg1"/>
                </a:solidFill>
              </a:rPr>
              <a:t>Feedback Loop</a:t>
            </a:r>
          </a:p>
        </p:txBody>
      </p:sp>
      <p:sp>
        <p:nvSpPr>
          <p:cNvPr id="8" name="Rectangular Callout 7">
            <a:extLst>
              <a:ext uri="{FF2B5EF4-FFF2-40B4-BE49-F238E27FC236}">
                <a16:creationId xmlns:a16="http://schemas.microsoft.com/office/drawing/2014/main" id="{D5E6E2C5-EF0B-EA4C-A8AC-E099C32BEAFD}"/>
              </a:ext>
            </a:extLst>
          </p:cNvPr>
          <p:cNvSpPr/>
          <p:nvPr/>
        </p:nvSpPr>
        <p:spPr>
          <a:xfrm rot="5400000">
            <a:off x="6646014" y="2435967"/>
            <a:ext cx="535298" cy="171747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0">
            <a:extLst>
              <a:ext uri="{FF2B5EF4-FFF2-40B4-BE49-F238E27FC236}">
                <a16:creationId xmlns:a16="http://schemas.microsoft.com/office/drawing/2014/main" id="{F13AC254-BA52-EE49-904B-9D3D9C36A7F0}"/>
              </a:ext>
            </a:extLst>
          </p:cNvPr>
          <p:cNvSpPr/>
          <p:nvPr/>
        </p:nvSpPr>
        <p:spPr>
          <a:xfrm rot="5400000">
            <a:off x="7068949" y="3178472"/>
            <a:ext cx="433099" cy="2209797"/>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D61E2C-752E-1448-9B02-E13C59687C46}"/>
              </a:ext>
            </a:extLst>
          </p:cNvPr>
          <p:cNvSpPr txBox="1"/>
          <p:nvPr/>
        </p:nvSpPr>
        <p:spPr>
          <a:xfrm>
            <a:off x="6054928" y="3096945"/>
            <a:ext cx="1946072" cy="338554"/>
          </a:xfrm>
          <a:prstGeom prst="rect">
            <a:avLst/>
          </a:prstGeom>
          <a:noFill/>
        </p:spPr>
        <p:txBody>
          <a:bodyPr wrap="square" rtlCol="0">
            <a:spAutoFit/>
          </a:bodyPr>
          <a:lstStyle/>
          <a:p>
            <a:r>
              <a:rPr lang="en-US" sz="1600" dirty="0" err="1">
                <a:solidFill>
                  <a:schemeClr val="bg1"/>
                </a:solidFill>
              </a:rPr>
              <a:t>Github</a:t>
            </a:r>
            <a:r>
              <a:rPr lang="en-US" sz="1600" dirty="0">
                <a:solidFill>
                  <a:schemeClr val="bg1"/>
                </a:solidFill>
              </a:rPr>
              <a:t> Webhook</a:t>
            </a:r>
          </a:p>
        </p:txBody>
      </p:sp>
      <p:sp>
        <p:nvSpPr>
          <p:cNvPr id="7" name="Right Arrow 6">
            <a:extLst>
              <a:ext uri="{FF2B5EF4-FFF2-40B4-BE49-F238E27FC236}">
                <a16:creationId xmlns:a16="http://schemas.microsoft.com/office/drawing/2014/main" id="{72436979-58FD-724F-A363-20B03A3735FD}"/>
              </a:ext>
            </a:extLst>
          </p:cNvPr>
          <p:cNvSpPr/>
          <p:nvPr/>
        </p:nvSpPr>
        <p:spPr>
          <a:xfrm rot="559501">
            <a:off x="3522569" y="2829296"/>
            <a:ext cx="1938548" cy="423241"/>
          </a:xfrm>
          <a:prstGeom prst="rightArrow">
            <a:avLst>
              <a:gd name="adj1" fmla="val 60000"/>
              <a:gd name="adj2" fmla="val 50000"/>
            </a:avLst>
          </a:prstGeom>
          <a:ln>
            <a:solidFill>
              <a:srgbClr val="0070C0"/>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Rectangle 9">
            <a:extLst>
              <a:ext uri="{FF2B5EF4-FFF2-40B4-BE49-F238E27FC236}">
                <a16:creationId xmlns:a16="http://schemas.microsoft.com/office/drawing/2014/main" id="{0D7B2B28-BBBF-E047-A2C0-7DA5BFA2031A}"/>
              </a:ext>
            </a:extLst>
          </p:cNvPr>
          <p:cNvSpPr/>
          <p:nvPr/>
        </p:nvSpPr>
        <p:spPr>
          <a:xfrm>
            <a:off x="6113959" y="4114094"/>
            <a:ext cx="2326278" cy="338554"/>
          </a:xfrm>
          <a:prstGeom prst="rect">
            <a:avLst/>
          </a:prstGeom>
        </p:spPr>
        <p:txBody>
          <a:bodyPr wrap="none">
            <a:spAutoFit/>
          </a:bodyPr>
          <a:lstStyle/>
          <a:p>
            <a:r>
              <a:rPr lang="en-US" sz="1600" dirty="0">
                <a:solidFill>
                  <a:schemeClr val="bg1"/>
                </a:solidFill>
              </a:rPr>
              <a:t>Call to Kong Admin API</a:t>
            </a:r>
          </a:p>
        </p:txBody>
      </p:sp>
    </p:spTree>
    <p:extLst>
      <p:ext uri="{BB962C8B-B14F-4D97-AF65-F5344CB8AC3E}">
        <p14:creationId xmlns:p14="http://schemas.microsoft.com/office/powerpoint/2010/main" val="98578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62000" y="669914"/>
            <a:ext cx="5440344" cy="94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Roboto Light"/>
                <a:ea typeface="Roboto Light"/>
                <a:cs typeface="Roboto Light"/>
                <a:sym typeface="Roboto Light"/>
              </a:rPr>
              <a:t>Gateway Selection Criteria</a:t>
            </a:r>
            <a:endParaRPr sz="3000" dirty="0">
              <a:solidFill>
                <a:srgbClr val="FFFFFF"/>
              </a:solidFill>
              <a:latin typeface="Roboto Light"/>
              <a:ea typeface="Roboto Light"/>
              <a:cs typeface="Roboto Light"/>
              <a:sym typeface="Roboto Light"/>
            </a:endParaRPr>
          </a:p>
        </p:txBody>
      </p:sp>
      <p:sp>
        <p:nvSpPr>
          <p:cNvPr id="143" name="Google Shape;143;p28"/>
          <p:cNvSpPr txBox="1">
            <a:spLocks noGrp="1"/>
          </p:cNvSpPr>
          <p:nvPr>
            <p:ph type="body" idx="2"/>
          </p:nvPr>
        </p:nvSpPr>
        <p:spPr>
          <a:xfrm>
            <a:off x="762000" y="1584846"/>
            <a:ext cx="3213000" cy="1674900"/>
          </a:xfrm>
          <a:prstGeom prst="rect">
            <a:avLst/>
          </a:prstGeom>
          <a:noFill/>
          <a:ln>
            <a:noFill/>
          </a:ln>
        </p:spPr>
        <p:txBody>
          <a:bodyPr spcFirstLastPara="1" wrap="square" lIns="91425" tIns="91425" rIns="91425" bIns="91425" anchor="t" anchorCtr="0">
            <a:noAutofit/>
          </a:bodyPr>
          <a:lstStyle/>
          <a:p>
            <a:pPr lvl="1"/>
            <a:r>
              <a:rPr lang="en-US" b="1" dirty="0">
                <a:solidFill>
                  <a:srgbClr val="4A86E8">
                    <a:alpha val="99000"/>
                  </a:srgbClr>
                </a:solidFill>
                <a:latin typeface="Roboto"/>
                <a:ea typeface="Roboto"/>
              </a:rPr>
              <a:t>Open Source vs Proprietary</a:t>
            </a:r>
          </a:p>
          <a:p>
            <a:pPr lvl="1"/>
            <a:endParaRPr lang="en-US" b="1" dirty="0">
              <a:solidFill>
                <a:srgbClr val="4051D8">
                  <a:alpha val="99000"/>
                </a:srgbClr>
              </a:solidFill>
              <a:latin typeface="Roboto"/>
              <a:ea typeface="Roboto"/>
            </a:endParaRPr>
          </a:p>
          <a:p>
            <a:pPr lvl="2"/>
            <a:r>
              <a:rPr lang="en-US" sz="1200" dirty="0">
                <a:solidFill>
                  <a:schemeClr val="lt1"/>
                </a:solidFill>
                <a:latin typeface="Roboto Light"/>
                <a:ea typeface="Roboto Light"/>
              </a:rPr>
              <a:t>    Extensibility </a:t>
            </a:r>
          </a:p>
          <a:p>
            <a:pPr lvl="2"/>
            <a:r>
              <a:rPr lang="en-US" sz="1200" dirty="0">
                <a:solidFill>
                  <a:schemeClr val="lt1"/>
                </a:solidFill>
                <a:latin typeface="Roboto Light"/>
                <a:ea typeface="Roboto Light"/>
              </a:rPr>
              <a:t>    Avoid vendor lock</a:t>
            </a:r>
          </a:p>
          <a:p>
            <a:pPr lvl="2"/>
            <a:r>
              <a:rPr lang="en-US" sz="1200" dirty="0">
                <a:solidFill>
                  <a:schemeClr val="lt1"/>
                </a:solidFill>
                <a:latin typeface="Roboto Light"/>
                <a:ea typeface="Roboto Light"/>
              </a:rPr>
              <a:t>    Licensing management/cost</a:t>
            </a:r>
          </a:p>
          <a:p>
            <a:pPr lvl="2"/>
            <a:r>
              <a:rPr lang="en-US" sz="1200" dirty="0">
                <a:solidFill>
                  <a:schemeClr val="lt1"/>
                </a:solidFill>
                <a:latin typeface="Roboto Light"/>
                <a:ea typeface="Roboto Light"/>
              </a:rPr>
              <a:t>    </a:t>
            </a:r>
          </a:p>
          <a:p>
            <a:pPr marL="0" lvl="0" indent="0" algn="l" rtl="0">
              <a:lnSpc>
                <a:spcPct val="100000"/>
              </a:lnSpc>
              <a:spcBef>
                <a:spcPts val="1000"/>
              </a:spcBef>
              <a:spcAft>
                <a:spcPts val="1000"/>
              </a:spcAft>
              <a:buNone/>
            </a:pPr>
            <a:endParaRPr sz="1200" dirty="0">
              <a:solidFill>
                <a:srgbClr val="FFFFFF"/>
              </a:solidFill>
              <a:latin typeface="Roboto"/>
              <a:ea typeface="Roboto"/>
              <a:cs typeface="Roboto"/>
              <a:sym typeface="Roboto"/>
            </a:endParaRPr>
          </a:p>
        </p:txBody>
      </p:sp>
      <p:sp>
        <p:nvSpPr>
          <p:cNvPr id="8" name="Google Shape;143;p28">
            <a:extLst>
              <a:ext uri="{FF2B5EF4-FFF2-40B4-BE49-F238E27FC236}">
                <a16:creationId xmlns:a16="http://schemas.microsoft.com/office/drawing/2014/main" id="{E8A41E9B-FEA8-184C-A878-937D12BC4AAE}"/>
              </a:ext>
            </a:extLst>
          </p:cNvPr>
          <p:cNvSpPr txBox="1">
            <a:spLocks/>
          </p:cNvSpPr>
          <p:nvPr/>
        </p:nvSpPr>
        <p:spPr>
          <a:xfrm>
            <a:off x="3288911" y="1591861"/>
            <a:ext cx="2732174" cy="167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b="1" dirty="0">
                <a:solidFill>
                  <a:srgbClr val="4A86E8">
                    <a:alpha val="99000"/>
                  </a:srgbClr>
                </a:solidFill>
                <a:latin typeface="Roboto"/>
                <a:ea typeface="Roboto"/>
              </a:rPr>
              <a:t>Stateless vs Stateful</a:t>
            </a:r>
          </a:p>
          <a:p>
            <a:pPr lvl="1"/>
            <a:endParaRPr lang="en-US" sz="1200" dirty="0">
              <a:solidFill>
                <a:schemeClr val="lt1"/>
              </a:solidFill>
              <a:latin typeface="Roboto Light"/>
              <a:ea typeface="Roboto Light"/>
            </a:endParaRPr>
          </a:p>
          <a:p>
            <a:pPr lvl="2"/>
            <a:r>
              <a:rPr lang="en-US" sz="1200" dirty="0">
                <a:solidFill>
                  <a:schemeClr val="lt1"/>
                </a:solidFill>
                <a:latin typeface="Roboto Light"/>
                <a:ea typeface="Roboto Light"/>
              </a:rPr>
              <a:t>     Ease of scale and replication </a:t>
            </a:r>
          </a:p>
          <a:p>
            <a:pPr lvl="2"/>
            <a:r>
              <a:rPr lang="en-US" sz="1200" dirty="0">
                <a:solidFill>
                  <a:schemeClr val="lt1"/>
                </a:solidFill>
                <a:latin typeface="Roboto Light"/>
                <a:ea typeface="Roboto Light"/>
              </a:rPr>
              <a:t>     Automated build and deployments </a:t>
            </a:r>
          </a:p>
          <a:p>
            <a:pPr lvl="2"/>
            <a:r>
              <a:rPr lang="en-US" sz="1200" dirty="0">
                <a:solidFill>
                  <a:schemeClr val="lt1"/>
                </a:solidFill>
                <a:latin typeface="Roboto Light"/>
                <a:ea typeface="Roboto Light"/>
              </a:rPr>
              <a:t>     Decreased recovery time</a:t>
            </a:r>
          </a:p>
          <a:p>
            <a:pPr lvl="2"/>
            <a:r>
              <a:rPr lang="en-US" sz="1200" dirty="0">
                <a:solidFill>
                  <a:schemeClr val="lt1"/>
                </a:solidFill>
                <a:latin typeface="Roboto Light"/>
                <a:ea typeface="Roboto Light"/>
              </a:rPr>
              <a:t>     Federated DevOps model</a:t>
            </a:r>
          </a:p>
          <a:p>
            <a:pPr>
              <a:spcBef>
                <a:spcPts val="1000"/>
              </a:spcBef>
              <a:spcAft>
                <a:spcPts val="1000"/>
              </a:spcAft>
            </a:pPr>
            <a:endParaRPr lang="en-US" sz="1200" dirty="0">
              <a:solidFill>
                <a:srgbClr val="FFFFFF"/>
              </a:solidFill>
              <a:latin typeface="Roboto"/>
              <a:ea typeface="Roboto"/>
              <a:cs typeface="Roboto"/>
              <a:sym typeface="Roboto"/>
            </a:endParaRPr>
          </a:p>
        </p:txBody>
      </p:sp>
      <p:sp>
        <p:nvSpPr>
          <p:cNvPr id="9" name="Google Shape;143;p28">
            <a:extLst>
              <a:ext uri="{FF2B5EF4-FFF2-40B4-BE49-F238E27FC236}">
                <a16:creationId xmlns:a16="http://schemas.microsoft.com/office/drawing/2014/main" id="{66973D7C-896F-1648-874A-B806D818526A}"/>
              </a:ext>
            </a:extLst>
          </p:cNvPr>
          <p:cNvSpPr txBox="1">
            <a:spLocks/>
          </p:cNvSpPr>
          <p:nvPr/>
        </p:nvSpPr>
        <p:spPr>
          <a:xfrm>
            <a:off x="5943600" y="1591861"/>
            <a:ext cx="3213000" cy="167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b="1" dirty="0">
                <a:solidFill>
                  <a:srgbClr val="4A86E8">
                    <a:alpha val="99000"/>
                  </a:srgbClr>
                </a:solidFill>
                <a:latin typeface="Roboto"/>
                <a:ea typeface="Roboto"/>
              </a:rPr>
              <a:t>Performance</a:t>
            </a:r>
          </a:p>
          <a:p>
            <a:pPr lvl="1"/>
            <a:endParaRPr lang="en-US" b="1" dirty="0">
              <a:solidFill>
                <a:srgbClr val="4051D8">
                  <a:alpha val="99000"/>
                </a:srgbClr>
              </a:solidFill>
              <a:latin typeface="Roboto"/>
              <a:ea typeface="Roboto"/>
            </a:endParaRPr>
          </a:p>
          <a:p>
            <a:pPr lvl="2"/>
            <a:r>
              <a:rPr lang="en-US" sz="1200" dirty="0">
                <a:solidFill>
                  <a:schemeClr val="lt1"/>
                </a:solidFill>
                <a:latin typeface="Roboto Light"/>
                <a:ea typeface="Roboto Light"/>
              </a:rPr>
              <a:t>     Asynchronous routing</a:t>
            </a:r>
          </a:p>
          <a:p>
            <a:pPr lvl="2"/>
            <a:r>
              <a:rPr lang="en-US" sz="1200" dirty="0">
                <a:solidFill>
                  <a:schemeClr val="lt1"/>
                </a:solidFill>
                <a:latin typeface="Roboto Light"/>
                <a:ea typeface="Roboto Light"/>
              </a:rPr>
              <a:t>     Resource efficiency</a:t>
            </a:r>
          </a:p>
          <a:p>
            <a:pPr lvl="2"/>
            <a:r>
              <a:rPr lang="en-US" sz="1200" dirty="0">
                <a:solidFill>
                  <a:schemeClr val="lt1"/>
                </a:solidFill>
                <a:latin typeface="Roboto Light"/>
                <a:ea typeface="Roboto Light"/>
              </a:rPr>
              <a:t>     Higher throughput</a:t>
            </a:r>
          </a:p>
        </p:txBody>
      </p:sp>
      <p:cxnSp>
        <p:nvCxnSpPr>
          <p:cNvPr id="10" name="Google Shape;78;p20">
            <a:extLst>
              <a:ext uri="{FF2B5EF4-FFF2-40B4-BE49-F238E27FC236}">
                <a16:creationId xmlns:a16="http://schemas.microsoft.com/office/drawing/2014/main" id="{87B778C8-68F9-8F4D-80C6-22A8F91A19A2}"/>
              </a:ext>
            </a:extLst>
          </p:cNvPr>
          <p:cNvCxnSpPr>
            <a:cxnSpLocks/>
          </p:cNvCxnSpPr>
          <p:nvPr/>
        </p:nvCxnSpPr>
        <p:spPr>
          <a:xfrm>
            <a:off x="6098570" y="2104855"/>
            <a:ext cx="0" cy="533400"/>
          </a:xfrm>
          <a:prstGeom prst="straightConnector1">
            <a:avLst/>
          </a:prstGeom>
          <a:noFill/>
          <a:ln w="19050" cap="flat" cmpd="sng">
            <a:solidFill>
              <a:srgbClr val="3C78D8"/>
            </a:solidFill>
            <a:prstDash val="solid"/>
            <a:round/>
            <a:headEnd type="none" w="med" len="med"/>
            <a:tailEnd type="none" w="med" len="med"/>
          </a:ln>
        </p:spPr>
      </p:cxnSp>
      <p:cxnSp>
        <p:nvCxnSpPr>
          <p:cNvPr id="15" name="Google Shape;78;p20">
            <a:extLst>
              <a:ext uri="{FF2B5EF4-FFF2-40B4-BE49-F238E27FC236}">
                <a16:creationId xmlns:a16="http://schemas.microsoft.com/office/drawing/2014/main" id="{57DFCB8C-AA6B-F941-8665-F06AC6AA1E2F}"/>
              </a:ext>
            </a:extLst>
          </p:cNvPr>
          <p:cNvCxnSpPr>
            <a:cxnSpLocks/>
          </p:cNvCxnSpPr>
          <p:nvPr/>
        </p:nvCxnSpPr>
        <p:spPr>
          <a:xfrm>
            <a:off x="3429000" y="2104855"/>
            <a:ext cx="0" cy="685800"/>
          </a:xfrm>
          <a:prstGeom prst="straightConnector1">
            <a:avLst/>
          </a:prstGeom>
          <a:noFill/>
          <a:ln w="19050" cap="flat" cmpd="sng">
            <a:solidFill>
              <a:srgbClr val="3C78D8"/>
            </a:solidFill>
            <a:prstDash val="solid"/>
            <a:round/>
            <a:headEnd type="none" w="med" len="med"/>
            <a:tailEnd type="none" w="med" len="med"/>
          </a:ln>
        </p:spPr>
      </p:cxnSp>
      <p:cxnSp>
        <p:nvCxnSpPr>
          <p:cNvPr id="17" name="Google Shape;78;p20">
            <a:extLst>
              <a:ext uri="{FF2B5EF4-FFF2-40B4-BE49-F238E27FC236}">
                <a16:creationId xmlns:a16="http://schemas.microsoft.com/office/drawing/2014/main" id="{BD84B674-9380-5C42-80F0-99B2278BCF76}"/>
              </a:ext>
            </a:extLst>
          </p:cNvPr>
          <p:cNvCxnSpPr>
            <a:cxnSpLocks/>
          </p:cNvCxnSpPr>
          <p:nvPr/>
        </p:nvCxnSpPr>
        <p:spPr>
          <a:xfrm>
            <a:off x="861825" y="2137496"/>
            <a:ext cx="0" cy="533400"/>
          </a:xfrm>
          <a:prstGeom prst="straightConnector1">
            <a:avLst/>
          </a:prstGeom>
          <a:noFill/>
          <a:ln w="19050" cap="flat" cmpd="sng">
            <a:solidFill>
              <a:srgbClr val="3C78D8"/>
            </a:solidFill>
            <a:prstDash val="solid"/>
            <a:round/>
            <a:headEnd type="none" w="med" len="med"/>
            <a:tailEnd type="none" w="med" len="med"/>
          </a:ln>
        </p:spPr>
      </p:cxnSp>
      <p:pic>
        <p:nvPicPr>
          <p:cNvPr id="12" name="Picture 11">
            <a:extLst>
              <a:ext uri="{FF2B5EF4-FFF2-40B4-BE49-F238E27FC236}">
                <a16:creationId xmlns:a16="http://schemas.microsoft.com/office/drawing/2014/main" id="{F73CE79D-9546-924E-A970-52D783D03F5D}"/>
              </a:ext>
            </a:extLst>
          </p:cNvPr>
          <p:cNvPicPr>
            <a:picLocks noChangeAspect="1"/>
          </p:cNvPicPr>
          <p:nvPr/>
        </p:nvPicPr>
        <p:blipFill rotWithShape="1">
          <a:blip r:embed="rId3"/>
          <a:srcRect r="7278"/>
          <a:stretch/>
        </p:blipFill>
        <p:spPr>
          <a:xfrm>
            <a:off x="710765" y="3090839"/>
            <a:ext cx="3743081" cy="1578812"/>
          </a:xfrm>
          <a:prstGeom prst="rect">
            <a:avLst/>
          </a:prstGeom>
          <a:ln>
            <a:solidFill>
              <a:srgbClr val="4A86E8"/>
            </a:solidFill>
          </a:ln>
        </p:spPr>
      </p:pic>
      <p:pic>
        <p:nvPicPr>
          <p:cNvPr id="13" name="Picture 12">
            <a:extLst>
              <a:ext uri="{FF2B5EF4-FFF2-40B4-BE49-F238E27FC236}">
                <a16:creationId xmlns:a16="http://schemas.microsoft.com/office/drawing/2014/main" id="{13E3B2D9-10D5-EA49-A7EE-FBCF03E94C14}"/>
              </a:ext>
            </a:extLst>
          </p:cNvPr>
          <p:cNvPicPr>
            <a:picLocks noChangeAspect="1"/>
          </p:cNvPicPr>
          <p:nvPr/>
        </p:nvPicPr>
        <p:blipFill>
          <a:blip r:embed="rId4"/>
          <a:stretch>
            <a:fillRect/>
          </a:stretch>
        </p:blipFill>
        <p:spPr>
          <a:xfrm>
            <a:off x="4343400" y="3090839"/>
            <a:ext cx="4049626" cy="1578812"/>
          </a:xfrm>
          <a:prstGeom prst="rect">
            <a:avLst/>
          </a:prstGeom>
          <a:ln>
            <a:solidFill>
              <a:srgbClr val="4A86E8"/>
            </a:solidFill>
          </a:ln>
        </p:spPr>
      </p:pic>
    </p:spTree>
    <p:extLst>
      <p:ext uri="{BB962C8B-B14F-4D97-AF65-F5344CB8AC3E}">
        <p14:creationId xmlns:p14="http://schemas.microsoft.com/office/powerpoint/2010/main" val="1666095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140;p28">
            <a:extLst>
              <a:ext uri="{FF2B5EF4-FFF2-40B4-BE49-F238E27FC236}">
                <a16:creationId xmlns:a16="http://schemas.microsoft.com/office/drawing/2014/main" id="{9675A997-6C5D-CA40-B692-1A6BFEDA022C}"/>
              </a:ext>
            </a:extLst>
          </p:cNvPr>
          <p:cNvSpPr txBox="1">
            <a:spLocks/>
          </p:cNvSpPr>
          <p:nvPr/>
        </p:nvSpPr>
        <p:spPr>
          <a:xfrm>
            <a:off x="838200" y="575034"/>
            <a:ext cx="615586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Kong Resource Abstractions</a:t>
            </a:r>
          </a:p>
        </p:txBody>
      </p:sp>
      <p:sp>
        <p:nvSpPr>
          <p:cNvPr id="3" name="Content Placeholder 1">
            <a:extLst>
              <a:ext uri="{FF2B5EF4-FFF2-40B4-BE49-F238E27FC236}">
                <a16:creationId xmlns:a16="http://schemas.microsoft.com/office/drawing/2014/main" id="{ED4D8279-C1EE-AD4B-AF40-54006E4226E1}"/>
              </a:ext>
            </a:extLst>
          </p:cNvPr>
          <p:cNvSpPr txBox="1">
            <a:spLocks/>
          </p:cNvSpPr>
          <p:nvPr/>
        </p:nvSpPr>
        <p:spPr>
          <a:xfrm>
            <a:off x="1143000" y="1315384"/>
            <a:ext cx="7704954" cy="37031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4"/>
            <a:endParaRPr lang="en-US" sz="1600" dirty="0">
              <a:solidFill>
                <a:srgbClr val="4A86E8"/>
              </a:solidFill>
            </a:endParaRPr>
          </a:p>
          <a:p>
            <a:pPr lvl="4"/>
            <a:endParaRPr lang="en-US" sz="1600" dirty="0">
              <a:solidFill>
                <a:schemeClr val="bg1"/>
              </a:solidFill>
            </a:endParaRPr>
          </a:p>
          <a:p>
            <a:pPr lvl="4"/>
            <a:r>
              <a:rPr lang="en-US" sz="1600" dirty="0">
                <a:solidFill>
                  <a:schemeClr val="bg1"/>
                </a:solidFill>
              </a:rPr>
              <a:t>    Namespace</a:t>
            </a:r>
          </a:p>
          <a:p>
            <a:pPr lvl="8"/>
            <a:r>
              <a:rPr lang="en-US" sz="1600" dirty="0">
                <a:solidFill>
                  <a:schemeClr val="bg1"/>
                </a:solidFill>
              </a:rPr>
              <a:t>    Service level owner email</a:t>
            </a:r>
          </a:p>
          <a:p>
            <a:pPr lvl="8"/>
            <a:r>
              <a:rPr lang="en-US" sz="1600" dirty="0">
                <a:solidFill>
                  <a:schemeClr val="bg1"/>
                </a:solidFill>
              </a:rPr>
              <a:t>    Team distribution list email</a:t>
            </a:r>
          </a:p>
          <a:p>
            <a:pPr lvl="8"/>
            <a:r>
              <a:rPr lang="en-US" sz="1600" dirty="0">
                <a:solidFill>
                  <a:schemeClr val="bg1"/>
                </a:solidFill>
              </a:rPr>
              <a:t>    Access Control</a:t>
            </a:r>
          </a:p>
          <a:p>
            <a:pPr lvl="8"/>
            <a:r>
              <a:rPr lang="en-US" sz="1600" dirty="0">
                <a:solidFill>
                  <a:schemeClr val="bg1"/>
                </a:solidFill>
              </a:rPr>
              <a:t>    Internal ID</a:t>
            </a:r>
          </a:p>
          <a:p>
            <a:pPr marL="571500" lvl="8"/>
            <a:endParaRPr lang="en-US" sz="1600" dirty="0">
              <a:solidFill>
                <a:schemeClr val="bg1"/>
              </a:solidFill>
            </a:endParaRPr>
          </a:p>
          <a:p>
            <a:pPr marL="571500" lvl="8"/>
            <a:r>
              <a:rPr lang="en-US" sz="1600" dirty="0">
                <a:solidFill>
                  <a:schemeClr val="bg1"/>
                </a:solidFill>
              </a:rPr>
              <a:t>		</a:t>
            </a:r>
          </a:p>
          <a:p>
            <a:pPr lvl="4"/>
            <a:endParaRPr lang="en-US" sz="1600" dirty="0">
              <a:solidFill>
                <a:srgbClr val="4A86E8"/>
              </a:solidFill>
            </a:endParaRPr>
          </a:p>
          <a:p>
            <a:pPr lvl="5"/>
            <a:r>
              <a:rPr lang="en-US" sz="1600" dirty="0">
                <a:solidFill>
                  <a:schemeClr val="bg1"/>
                </a:solidFill>
              </a:rPr>
              <a:t>    Namespace resource</a:t>
            </a:r>
          </a:p>
          <a:p>
            <a:pPr lvl="5"/>
            <a:r>
              <a:rPr lang="en-US" sz="1600" dirty="0">
                <a:solidFill>
                  <a:schemeClr val="bg1"/>
                </a:solidFill>
              </a:rPr>
              <a:t>    Proxy resource </a:t>
            </a:r>
          </a:p>
          <a:p>
            <a:pPr lvl="4"/>
            <a:endParaRPr lang="en-US" sz="1600" dirty="0"/>
          </a:p>
        </p:txBody>
      </p:sp>
      <p:cxnSp>
        <p:nvCxnSpPr>
          <p:cNvPr id="5" name="Google Shape;78;p20">
            <a:extLst>
              <a:ext uri="{FF2B5EF4-FFF2-40B4-BE49-F238E27FC236}">
                <a16:creationId xmlns:a16="http://schemas.microsoft.com/office/drawing/2014/main" id="{1D8CA8DB-92CC-754D-9565-0A691EBD8EFE}"/>
              </a:ext>
            </a:extLst>
          </p:cNvPr>
          <p:cNvCxnSpPr>
            <a:cxnSpLocks/>
          </p:cNvCxnSpPr>
          <p:nvPr/>
        </p:nvCxnSpPr>
        <p:spPr>
          <a:xfrm>
            <a:off x="1295400" y="3829984"/>
            <a:ext cx="0" cy="457200"/>
          </a:xfrm>
          <a:prstGeom prst="straightConnector1">
            <a:avLst/>
          </a:prstGeom>
          <a:noFill/>
          <a:ln w="19050" cap="flat" cmpd="sng">
            <a:solidFill>
              <a:srgbClr val="3C78D8"/>
            </a:solidFill>
            <a:prstDash val="solid"/>
            <a:round/>
            <a:headEnd type="none" w="med" len="med"/>
            <a:tailEnd type="none" w="med" len="med"/>
          </a:ln>
        </p:spPr>
      </p:cxnSp>
      <p:cxnSp>
        <p:nvCxnSpPr>
          <p:cNvPr id="6" name="Google Shape;78;p20">
            <a:extLst>
              <a:ext uri="{FF2B5EF4-FFF2-40B4-BE49-F238E27FC236}">
                <a16:creationId xmlns:a16="http://schemas.microsoft.com/office/drawing/2014/main" id="{EF83C6BB-E2EE-7E43-823B-8690F92809A6}"/>
              </a:ext>
            </a:extLst>
          </p:cNvPr>
          <p:cNvCxnSpPr>
            <a:cxnSpLocks/>
          </p:cNvCxnSpPr>
          <p:nvPr/>
        </p:nvCxnSpPr>
        <p:spPr>
          <a:xfrm>
            <a:off x="1295400" y="1890757"/>
            <a:ext cx="0" cy="1219200"/>
          </a:xfrm>
          <a:prstGeom prst="straightConnector1">
            <a:avLst/>
          </a:prstGeom>
          <a:noFill/>
          <a:ln w="19050" cap="flat" cmpd="sng">
            <a:solidFill>
              <a:srgbClr val="3C78D8"/>
            </a:solidFill>
            <a:prstDash val="solid"/>
            <a:round/>
            <a:headEnd type="none" w="med" len="med"/>
            <a:tailEnd type="none" w="med" len="med"/>
          </a:ln>
        </p:spPr>
      </p:cxnSp>
      <p:sp>
        <p:nvSpPr>
          <p:cNvPr id="12" name="TextBox 11">
            <a:extLst>
              <a:ext uri="{FF2B5EF4-FFF2-40B4-BE49-F238E27FC236}">
                <a16:creationId xmlns:a16="http://schemas.microsoft.com/office/drawing/2014/main" id="{171946AA-A1E0-F544-9D8E-132F84BC74FB}"/>
              </a:ext>
            </a:extLst>
          </p:cNvPr>
          <p:cNvSpPr txBox="1"/>
          <p:nvPr/>
        </p:nvSpPr>
        <p:spPr>
          <a:xfrm>
            <a:off x="4790055" y="1413330"/>
            <a:ext cx="3365666" cy="3137303"/>
          </a:xfrm>
          <a:prstGeom prst="rect">
            <a:avLst/>
          </a:prstGeom>
          <a:noFill/>
          <a:ln>
            <a:solidFill>
              <a:srgbClr val="4A86E8"/>
            </a:solidFill>
          </a:ln>
        </p:spPr>
        <p:txBody>
          <a:bodyPr wrap="square" rtlCol="0">
            <a:spAutoFit/>
          </a:bodyPr>
          <a:lstStyle/>
          <a:p>
            <a:r>
              <a:rPr lang="en-US" sz="1100" dirty="0">
                <a:solidFill>
                  <a:schemeClr val="bg1"/>
                </a:solidFill>
              </a:rPr>
              <a:t>{</a:t>
            </a:r>
          </a:p>
          <a:p>
            <a:r>
              <a:rPr lang="en-US" sz="1100" dirty="0">
                <a:solidFill>
                  <a:schemeClr val="bg1"/>
                </a:solidFill>
              </a:rPr>
              <a:t>   "</a:t>
            </a:r>
            <a:r>
              <a:rPr lang="en-US" sz="1100" b="1" dirty="0">
                <a:solidFill>
                  <a:schemeClr val="bg1"/>
                </a:solidFill>
              </a:rPr>
              <a:t>kind</a:t>
            </a:r>
            <a:r>
              <a:rPr lang="en-US" sz="1100" dirty="0">
                <a:solidFill>
                  <a:schemeClr val="bg1"/>
                </a:solidFill>
              </a:rPr>
              <a:t>” : "gateway-namespace",</a:t>
            </a:r>
          </a:p>
          <a:p>
            <a:r>
              <a:rPr lang="en-US" sz="1100" dirty="0">
                <a:solidFill>
                  <a:schemeClr val="bg1"/>
                </a:solidFill>
              </a:rPr>
              <a:t>   "</a:t>
            </a:r>
            <a:r>
              <a:rPr lang="en-US" sz="1100" b="1" dirty="0">
                <a:solidFill>
                  <a:schemeClr val="bg1"/>
                </a:solidFill>
              </a:rPr>
              <a:t>action</a:t>
            </a:r>
            <a:r>
              <a:rPr lang="en-US" sz="1100" dirty="0">
                <a:solidFill>
                  <a:schemeClr val="bg1"/>
                </a:solidFill>
              </a:rPr>
              <a:t>” : "create",</a:t>
            </a:r>
          </a:p>
          <a:p>
            <a:r>
              <a:rPr lang="en-US" sz="1100" dirty="0">
                <a:solidFill>
                  <a:schemeClr val="bg1"/>
                </a:solidFill>
              </a:rPr>
              <a:t>   "</a:t>
            </a:r>
            <a:r>
              <a:rPr lang="en-US" sz="1100" b="1" dirty="0">
                <a:solidFill>
                  <a:schemeClr val="bg1"/>
                </a:solidFill>
              </a:rPr>
              <a:t>spec</a:t>
            </a:r>
            <a:r>
              <a:rPr lang="en-US" sz="1100" dirty="0">
                <a:solidFill>
                  <a:schemeClr val="bg1"/>
                </a:solidFill>
              </a:rPr>
              <a:t>” : {</a:t>
            </a:r>
          </a:p>
          <a:p>
            <a:r>
              <a:rPr lang="en-US" sz="1100" dirty="0">
                <a:solidFill>
                  <a:schemeClr val="bg1"/>
                </a:solidFill>
              </a:rPr>
              <a:t>      "</a:t>
            </a:r>
            <a:r>
              <a:rPr lang="en-US" sz="1100" b="1" dirty="0">
                <a:solidFill>
                  <a:schemeClr val="bg1"/>
                </a:solidFill>
              </a:rPr>
              <a:t>id</a:t>
            </a:r>
            <a:r>
              <a:rPr lang="en-US" sz="1100" dirty="0">
                <a:solidFill>
                  <a:schemeClr val="bg1"/>
                </a:solidFill>
              </a:rPr>
              <a:t>” : "</a:t>
            </a:r>
            <a:r>
              <a:rPr lang="en-US" sz="1100" dirty="0" err="1">
                <a:solidFill>
                  <a:schemeClr val="bg1"/>
                </a:solidFill>
              </a:rPr>
              <a:t>xxxxxxxx-xxxx-xxxx-xxxx-xxxxxxxxxxxx</a:t>
            </a:r>
            <a:r>
              <a:rPr lang="en-US" sz="1100" dirty="0">
                <a:solidFill>
                  <a:schemeClr val="bg1"/>
                </a:solidFill>
              </a:rPr>
              <a:t>",</a:t>
            </a:r>
          </a:p>
          <a:p>
            <a:r>
              <a:rPr lang="en-US" sz="1100" dirty="0">
                <a:solidFill>
                  <a:schemeClr val="bg1"/>
                </a:solidFill>
              </a:rPr>
              <a:t>      "</a:t>
            </a:r>
            <a:r>
              <a:rPr lang="en-US" sz="1100" b="1" dirty="0">
                <a:solidFill>
                  <a:schemeClr val="bg1"/>
                </a:solidFill>
              </a:rPr>
              <a:t>namespace</a:t>
            </a:r>
            <a:r>
              <a:rPr lang="en-US" sz="1100" dirty="0">
                <a:solidFill>
                  <a:schemeClr val="bg1"/>
                </a:solidFill>
              </a:rPr>
              <a:t>” : "</a:t>
            </a:r>
            <a:r>
              <a:rPr lang="en-US" sz="1100" dirty="0" err="1">
                <a:solidFill>
                  <a:schemeClr val="bg1"/>
                </a:solidFill>
              </a:rPr>
              <a:t>kong.summit.consumer</a:t>
            </a:r>
            <a:r>
              <a:rPr lang="en-US" sz="1100" dirty="0">
                <a:solidFill>
                  <a:schemeClr val="bg1"/>
                </a:solidFill>
              </a:rPr>
              <a:t>",</a:t>
            </a:r>
          </a:p>
          <a:p>
            <a:r>
              <a:rPr lang="en-US" sz="1100" dirty="0">
                <a:solidFill>
                  <a:schemeClr val="bg1"/>
                </a:solidFill>
              </a:rPr>
              <a:t>      "</a:t>
            </a:r>
            <a:r>
              <a:rPr lang="en-US" sz="1100" b="1" dirty="0" err="1">
                <a:solidFill>
                  <a:schemeClr val="bg1"/>
                </a:solidFill>
              </a:rPr>
              <a:t>sloEmail</a:t>
            </a:r>
            <a:r>
              <a:rPr lang="en-US" sz="1100" dirty="0">
                <a:solidFill>
                  <a:schemeClr val="bg1"/>
                </a:solidFill>
              </a:rPr>
              <a:t>” : "</a:t>
            </a:r>
            <a:r>
              <a:rPr lang="en-US" sz="1100" dirty="0" err="1">
                <a:solidFill>
                  <a:schemeClr val="bg1"/>
                </a:solidFill>
              </a:rPr>
              <a:t>my.email@example.com</a:t>
            </a:r>
            <a:r>
              <a:rPr lang="en-US" sz="1100" dirty="0">
                <a:solidFill>
                  <a:schemeClr val="bg1"/>
                </a:solidFill>
              </a:rPr>
              <a:t>",</a:t>
            </a:r>
          </a:p>
          <a:p>
            <a:r>
              <a:rPr lang="en-US" sz="1100" dirty="0">
                <a:solidFill>
                  <a:schemeClr val="bg1"/>
                </a:solidFill>
              </a:rPr>
              <a:t>      "</a:t>
            </a:r>
            <a:r>
              <a:rPr lang="en-US" sz="1100" b="1" dirty="0" err="1">
                <a:solidFill>
                  <a:schemeClr val="bg1"/>
                </a:solidFill>
              </a:rPr>
              <a:t>teamEmailDL</a:t>
            </a:r>
            <a:r>
              <a:rPr lang="en-US" sz="1100" dirty="0">
                <a:solidFill>
                  <a:schemeClr val="bg1"/>
                </a:solidFill>
              </a:rPr>
              <a:t>” : "</a:t>
            </a:r>
            <a:r>
              <a:rPr lang="en-US" sz="1100" dirty="0" err="1">
                <a:solidFill>
                  <a:schemeClr val="bg1"/>
                </a:solidFill>
              </a:rPr>
              <a:t>my.team.dl@example.com</a:t>
            </a:r>
            <a:r>
              <a:rPr lang="en-US" sz="1100" dirty="0">
                <a:solidFill>
                  <a:schemeClr val="bg1"/>
                </a:solidFill>
              </a:rPr>
              <a:t>",</a:t>
            </a:r>
          </a:p>
          <a:p>
            <a:r>
              <a:rPr lang="en-US" sz="1100" dirty="0">
                <a:solidFill>
                  <a:schemeClr val="bg1"/>
                </a:solidFill>
              </a:rPr>
              <a:t>      "</a:t>
            </a:r>
            <a:r>
              <a:rPr lang="en-US" sz="1100" b="1" dirty="0" err="1">
                <a:solidFill>
                  <a:schemeClr val="bg1"/>
                </a:solidFill>
              </a:rPr>
              <a:t>accessControl</a:t>
            </a:r>
            <a:r>
              <a:rPr lang="en-US" sz="1100" dirty="0">
                <a:solidFill>
                  <a:schemeClr val="bg1"/>
                </a:solidFill>
              </a:rPr>
              <a:t>” : "REDACTED",</a:t>
            </a:r>
          </a:p>
          <a:p>
            <a:r>
              <a:rPr lang="en-US" sz="1100" dirty="0">
                <a:solidFill>
                  <a:schemeClr val="bg1"/>
                </a:solidFill>
              </a:rPr>
              <a:t>      "</a:t>
            </a:r>
            <a:r>
              <a:rPr lang="en-US" sz="1100" b="1" dirty="0" err="1">
                <a:solidFill>
                  <a:schemeClr val="bg1"/>
                </a:solidFill>
              </a:rPr>
              <a:t>internalID</a:t>
            </a:r>
            <a:r>
              <a:rPr lang="en-US" sz="1100" dirty="0">
                <a:solidFill>
                  <a:schemeClr val="bg1"/>
                </a:solidFill>
              </a:rPr>
              <a:t>” : "REDACTED"</a:t>
            </a:r>
          </a:p>
          <a:p>
            <a:r>
              <a:rPr lang="en-US" sz="1100" dirty="0">
                <a:solidFill>
                  <a:schemeClr val="bg1"/>
                </a:solidFill>
              </a:rPr>
              <a:t>   },</a:t>
            </a:r>
          </a:p>
          <a:p>
            <a:r>
              <a:rPr lang="en-US" sz="1100" dirty="0">
                <a:solidFill>
                  <a:schemeClr val="bg1"/>
                </a:solidFill>
              </a:rPr>
              <a:t>   "</a:t>
            </a:r>
            <a:r>
              <a:rPr lang="en-US" sz="1100" b="1" dirty="0">
                <a:solidFill>
                  <a:schemeClr val="bg1"/>
                </a:solidFill>
              </a:rPr>
              <a:t>metadata</a:t>
            </a:r>
            <a:r>
              <a:rPr lang="en-US" sz="1100" dirty="0">
                <a:solidFill>
                  <a:schemeClr val="bg1"/>
                </a:solidFill>
              </a:rPr>
              <a:t>” : {</a:t>
            </a:r>
          </a:p>
          <a:p>
            <a:r>
              <a:rPr lang="en-US" sz="1100" dirty="0">
                <a:solidFill>
                  <a:schemeClr val="bg1"/>
                </a:solidFill>
              </a:rPr>
              <a:t>      "</a:t>
            </a:r>
            <a:r>
              <a:rPr lang="en-US" sz="1100" b="1" dirty="0">
                <a:solidFill>
                  <a:schemeClr val="bg1"/>
                </a:solidFill>
              </a:rPr>
              <a:t>tags</a:t>
            </a:r>
            <a:r>
              <a:rPr lang="en-US" sz="1100" dirty="0">
                <a:solidFill>
                  <a:schemeClr val="bg1"/>
                </a:solidFill>
              </a:rPr>
              <a:t>” : [</a:t>
            </a:r>
          </a:p>
          <a:p>
            <a:r>
              <a:rPr lang="en-US" sz="1100" dirty="0">
                <a:solidFill>
                  <a:schemeClr val="bg1"/>
                </a:solidFill>
              </a:rPr>
              <a:t>         "Kong Summit 2019",</a:t>
            </a:r>
          </a:p>
          <a:p>
            <a:r>
              <a:rPr lang="en-US" sz="1100" dirty="0">
                <a:solidFill>
                  <a:schemeClr val="bg1"/>
                </a:solidFill>
              </a:rPr>
              <a:t>         "Example Tag"</a:t>
            </a:r>
          </a:p>
          <a:p>
            <a:r>
              <a:rPr lang="en-US" sz="1100" dirty="0">
                <a:solidFill>
                  <a:schemeClr val="bg1"/>
                </a:solidFill>
              </a:rPr>
              <a:t>      ]</a:t>
            </a:r>
          </a:p>
          <a:p>
            <a:r>
              <a:rPr lang="en-US" sz="1100" dirty="0">
                <a:solidFill>
                  <a:schemeClr val="bg1"/>
                </a:solidFill>
              </a:rPr>
              <a:t>   }</a:t>
            </a:r>
          </a:p>
          <a:p>
            <a:r>
              <a:rPr lang="en-US" sz="1100" dirty="0">
                <a:solidFill>
                  <a:schemeClr val="bg1"/>
                </a:solidFill>
              </a:rPr>
              <a:t>}</a:t>
            </a:r>
          </a:p>
        </p:txBody>
      </p:sp>
      <p:sp>
        <p:nvSpPr>
          <p:cNvPr id="7" name="Google Shape;143;p28">
            <a:extLst>
              <a:ext uri="{FF2B5EF4-FFF2-40B4-BE49-F238E27FC236}">
                <a16:creationId xmlns:a16="http://schemas.microsoft.com/office/drawing/2014/main" id="{90756AEE-45F4-3547-BB14-BD80C1A30A6F}"/>
              </a:ext>
            </a:extLst>
          </p:cNvPr>
          <p:cNvSpPr txBox="1">
            <a:spLocks/>
          </p:cNvSpPr>
          <p:nvPr/>
        </p:nvSpPr>
        <p:spPr>
          <a:xfrm>
            <a:off x="1143000" y="1409911"/>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Requirements</a:t>
            </a:r>
          </a:p>
        </p:txBody>
      </p:sp>
      <p:sp>
        <p:nvSpPr>
          <p:cNvPr id="8" name="Google Shape;143;p28">
            <a:extLst>
              <a:ext uri="{FF2B5EF4-FFF2-40B4-BE49-F238E27FC236}">
                <a16:creationId xmlns:a16="http://schemas.microsoft.com/office/drawing/2014/main" id="{DC547C26-6BCA-6E4E-A715-4DC81B67677A}"/>
              </a:ext>
            </a:extLst>
          </p:cNvPr>
          <p:cNvSpPr txBox="1">
            <a:spLocks/>
          </p:cNvSpPr>
          <p:nvPr/>
        </p:nvSpPr>
        <p:spPr>
          <a:xfrm>
            <a:off x="1143000" y="3442161"/>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Components</a:t>
            </a:r>
          </a:p>
        </p:txBody>
      </p:sp>
    </p:spTree>
    <p:extLst>
      <p:ext uri="{BB962C8B-B14F-4D97-AF65-F5344CB8AC3E}">
        <p14:creationId xmlns:p14="http://schemas.microsoft.com/office/powerpoint/2010/main" val="3319413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Results</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5</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lvl="0"/>
            <a:r>
              <a:rPr lang="en-US" sz="2400" dirty="0">
                <a:solidFill>
                  <a:srgbClr val="4A86E8"/>
                </a:solidFill>
                <a:latin typeface="Roboto Light"/>
                <a:ea typeface="Roboto Light"/>
                <a:cs typeface="Roboto Light"/>
                <a:sym typeface="Roboto Light"/>
              </a:rPr>
              <a:t>Progress of our Ongoing Journey</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4137375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140;p28">
            <a:extLst>
              <a:ext uri="{FF2B5EF4-FFF2-40B4-BE49-F238E27FC236}">
                <a16:creationId xmlns:a16="http://schemas.microsoft.com/office/drawing/2014/main" id="{9675A997-6C5D-CA40-B692-1A6BFEDA022C}"/>
              </a:ext>
            </a:extLst>
          </p:cNvPr>
          <p:cNvSpPr txBox="1">
            <a:spLocks/>
          </p:cNvSpPr>
          <p:nvPr/>
        </p:nvSpPr>
        <p:spPr>
          <a:xfrm>
            <a:off x="838199" y="556564"/>
            <a:ext cx="615586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DevOps Self-Service Adoption</a:t>
            </a:r>
          </a:p>
        </p:txBody>
      </p:sp>
      <p:pic>
        <p:nvPicPr>
          <p:cNvPr id="3" name="Picture 2">
            <a:extLst>
              <a:ext uri="{FF2B5EF4-FFF2-40B4-BE49-F238E27FC236}">
                <a16:creationId xmlns:a16="http://schemas.microsoft.com/office/drawing/2014/main" id="{D7E92453-7F82-954A-8B91-405F645AE18A}"/>
              </a:ext>
            </a:extLst>
          </p:cNvPr>
          <p:cNvPicPr>
            <a:picLocks noChangeAspect="1"/>
          </p:cNvPicPr>
          <p:nvPr/>
        </p:nvPicPr>
        <p:blipFill rotWithShape="1">
          <a:blip r:embed="rId3"/>
          <a:srcRect l="4932" t="2836" b="12074"/>
          <a:stretch/>
        </p:blipFill>
        <p:spPr>
          <a:xfrm>
            <a:off x="695514" y="2495550"/>
            <a:ext cx="7679860" cy="2209800"/>
          </a:xfrm>
          <a:prstGeom prst="rect">
            <a:avLst/>
          </a:prstGeom>
          <a:ln w="12700">
            <a:solidFill>
              <a:srgbClr val="4A86E8"/>
            </a:solidFill>
          </a:ln>
        </p:spPr>
      </p:pic>
      <p:sp>
        <p:nvSpPr>
          <p:cNvPr id="4" name="Rectangle 3">
            <a:extLst>
              <a:ext uri="{FF2B5EF4-FFF2-40B4-BE49-F238E27FC236}">
                <a16:creationId xmlns:a16="http://schemas.microsoft.com/office/drawing/2014/main" id="{AE0B8A2D-494A-5647-A4C7-44D46B6929B4}"/>
              </a:ext>
            </a:extLst>
          </p:cNvPr>
          <p:cNvSpPr/>
          <p:nvPr/>
        </p:nvSpPr>
        <p:spPr>
          <a:xfrm>
            <a:off x="1004747" y="1801897"/>
            <a:ext cx="5181600" cy="738664"/>
          </a:xfrm>
          <a:prstGeom prst="rect">
            <a:avLst/>
          </a:prstGeom>
        </p:spPr>
        <p:txBody>
          <a:bodyPr wrap="square">
            <a:spAutoFit/>
          </a:bodyPr>
          <a:lstStyle/>
          <a:p>
            <a:pPr lvl="4"/>
            <a:r>
              <a:rPr lang="en-US" dirty="0">
                <a:solidFill>
                  <a:schemeClr val="bg1"/>
                </a:solidFill>
              </a:rPr>
              <a:t>    GitHub-Native Revision History</a:t>
            </a:r>
          </a:p>
          <a:p>
            <a:pPr lvl="4"/>
            <a:r>
              <a:rPr lang="en-US" dirty="0">
                <a:solidFill>
                  <a:schemeClr val="bg1"/>
                </a:solidFill>
              </a:rPr>
              <a:t>    Automated Reporting/Alerting Integration</a:t>
            </a:r>
          </a:p>
          <a:p>
            <a:pPr lvl="4"/>
            <a:r>
              <a:rPr lang="en-US" dirty="0">
                <a:solidFill>
                  <a:schemeClr val="bg1"/>
                </a:solidFill>
              </a:rPr>
              <a:t>    </a:t>
            </a:r>
          </a:p>
        </p:txBody>
      </p:sp>
      <p:cxnSp>
        <p:nvCxnSpPr>
          <p:cNvPr id="6" name="Google Shape;78;p20">
            <a:extLst>
              <a:ext uri="{FF2B5EF4-FFF2-40B4-BE49-F238E27FC236}">
                <a16:creationId xmlns:a16="http://schemas.microsoft.com/office/drawing/2014/main" id="{936E7E5A-9467-1D46-859A-1ED375F88FE8}"/>
              </a:ext>
            </a:extLst>
          </p:cNvPr>
          <p:cNvCxnSpPr>
            <a:cxnSpLocks/>
          </p:cNvCxnSpPr>
          <p:nvPr/>
        </p:nvCxnSpPr>
        <p:spPr>
          <a:xfrm>
            <a:off x="1004747" y="1844137"/>
            <a:ext cx="0" cy="422813"/>
          </a:xfrm>
          <a:prstGeom prst="straightConnector1">
            <a:avLst/>
          </a:prstGeom>
          <a:noFill/>
          <a:ln w="19050" cap="flat" cmpd="sng">
            <a:solidFill>
              <a:srgbClr val="3C78D8"/>
            </a:solidFill>
            <a:prstDash val="solid"/>
            <a:round/>
            <a:headEnd type="none" w="med" len="med"/>
            <a:tailEnd type="none" w="med" len="med"/>
          </a:ln>
        </p:spPr>
      </p:cxnSp>
      <p:sp>
        <p:nvSpPr>
          <p:cNvPr id="11" name="Google Shape;143;p28">
            <a:extLst>
              <a:ext uri="{FF2B5EF4-FFF2-40B4-BE49-F238E27FC236}">
                <a16:creationId xmlns:a16="http://schemas.microsoft.com/office/drawing/2014/main" id="{86ABCD85-9B1D-FF48-A332-E35B62CD1FD5}"/>
              </a:ext>
            </a:extLst>
          </p:cNvPr>
          <p:cNvSpPr txBox="1">
            <a:spLocks/>
          </p:cNvSpPr>
          <p:nvPr/>
        </p:nvSpPr>
        <p:spPr>
          <a:xfrm>
            <a:off x="838199" y="1363291"/>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b="1" dirty="0">
                <a:solidFill>
                  <a:srgbClr val="4A86E8">
                    <a:alpha val="99000"/>
                  </a:srgbClr>
                </a:solidFill>
                <a:latin typeface="Roboto"/>
                <a:ea typeface="Roboto"/>
              </a:rPr>
              <a:t>Features</a:t>
            </a:r>
          </a:p>
        </p:txBody>
      </p:sp>
      <p:sp>
        <p:nvSpPr>
          <p:cNvPr id="14" name="Rectangle 13">
            <a:extLst>
              <a:ext uri="{FF2B5EF4-FFF2-40B4-BE49-F238E27FC236}">
                <a16:creationId xmlns:a16="http://schemas.microsoft.com/office/drawing/2014/main" id="{B01F934A-371A-9142-9EC9-1B7BC06D1BC9}"/>
              </a:ext>
            </a:extLst>
          </p:cNvPr>
          <p:cNvSpPr/>
          <p:nvPr/>
        </p:nvSpPr>
        <p:spPr>
          <a:xfrm>
            <a:off x="5399163" y="1721180"/>
            <a:ext cx="2327369" cy="523220"/>
          </a:xfrm>
          <a:prstGeom prst="rect">
            <a:avLst/>
          </a:prstGeom>
        </p:spPr>
        <p:txBody>
          <a:bodyPr wrap="square">
            <a:spAutoFit/>
          </a:bodyPr>
          <a:lstStyle/>
          <a:p>
            <a:pPr lvl="4"/>
            <a:r>
              <a:rPr lang="en-US" dirty="0">
                <a:solidFill>
                  <a:schemeClr val="bg1"/>
                </a:solidFill>
              </a:rPr>
              <a:t>    300+ Unique Users</a:t>
            </a:r>
          </a:p>
          <a:p>
            <a:pPr lvl="4"/>
            <a:r>
              <a:rPr lang="en-US" dirty="0">
                <a:solidFill>
                  <a:schemeClr val="bg1"/>
                </a:solidFill>
              </a:rPr>
              <a:t>    2000 Operations/</a:t>
            </a:r>
            <a:r>
              <a:rPr lang="en-US" dirty="0" err="1">
                <a:solidFill>
                  <a:schemeClr val="bg1"/>
                </a:solidFill>
              </a:rPr>
              <a:t>mo</a:t>
            </a:r>
            <a:endParaRPr lang="en-US" dirty="0">
              <a:solidFill>
                <a:schemeClr val="bg1"/>
              </a:solidFill>
            </a:endParaRPr>
          </a:p>
        </p:txBody>
      </p:sp>
      <p:cxnSp>
        <p:nvCxnSpPr>
          <p:cNvPr id="15" name="Google Shape;78;p20">
            <a:extLst>
              <a:ext uri="{FF2B5EF4-FFF2-40B4-BE49-F238E27FC236}">
                <a16:creationId xmlns:a16="http://schemas.microsoft.com/office/drawing/2014/main" id="{E1FC5013-B9B2-244B-AE3A-839D9828BB24}"/>
              </a:ext>
            </a:extLst>
          </p:cNvPr>
          <p:cNvCxnSpPr>
            <a:cxnSpLocks/>
          </p:cNvCxnSpPr>
          <p:nvPr/>
        </p:nvCxnSpPr>
        <p:spPr>
          <a:xfrm>
            <a:off x="5413961" y="1789402"/>
            <a:ext cx="0" cy="434185"/>
          </a:xfrm>
          <a:prstGeom prst="straightConnector1">
            <a:avLst/>
          </a:prstGeom>
          <a:noFill/>
          <a:ln w="19050" cap="flat" cmpd="sng">
            <a:solidFill>
              <a:srgbClr val="3C78D8"/>
            </a:solidFill>
            <a:prstDash val="solid"/>
            <a:round/>
            <a:headEnd type="none" w="med" len="med"/>
            <a:tailEnd type="none" w="med" len="med"/>
          </a:ln>
        </p:spPr>
      </p:cxnSp>
      <p:sp>
        <p:nvSpPr>
          <p:cNvPr id="16" name="Google Shape;143;p28">
            <a:extLst>
              <a:ext uri="{FF2B5EF4-FFF2-40B4-BE49-F238E27FC236}">
                <a16:creationId xmlns:a16="http://schemas.microsoft.com/office/drawing/2014/main" id="{2AD5E71D-A66F-444B-8498-C9EC56DA757D}"/>
              </a:ext>
            </a:extLst>
          </p:cNvPr>
          <p:cNvSpPr txBox="1">
            <a:spLocks/>
          </p:cNvSpPr>
          <p:nvPr/>
        </p:nvSpPr>
        <p:spPr>
          <a:xfrm>
            <a:off x="5233982" y="1350902"/>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b="1" dirty="0">
                <a:solidFill>
                  <a:srgbClr val="4A86E8">
                    <a:alpha val="99000"/>
                  </a:srgbClr>
                </a:solidFill>
                <a:latin typeface="Roboto"/>
                <a:ea typeface="Roboto"/>
              </a:rPr>
              <a:t>Metrics</a:t>
            </a:r>
          </a:p>
        </p:txBody>
      </p:sp>
    </p:spTree>
    <p:extLst>
      <p:ext uri="{BB962C8B-B14F-4D97-AF65-F5344CB8AC3E}">
        <p14:creationId xmlns:p14="http://schemas.microsoft.com/office/powerpoint/2010/main" val="3570956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140;p28">
            <a:extLst>
              <a:ext uri="{FF2B5EF4-FFF2-40B4-BE49-F238E27FC236}">
                <a16:creationId xmlns:a16="http://schemas.microsoft.com/office/drawing/2014/main" id="{9675A997-6C5D-CA40-B692-1A6BFEDA022C}"/>
              </a:ext>
            </a:extLst>
          </p:cNvPr>
          <p:cNvSpPr txBox="1">
            <a:spLocks/>
          </p:cNvSpPr>
          <p:nvPr/>
        </p:nvSpPr>
        <p:spPr>
          <a:xfrm>
            <a:off x="762000" y="580096"/>
            <a:ext cx="6155860" cy="926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Sense of Our Scale</a:t>
            </a:r>
          </a:p>
        </p:txBody>
      </p:sp>
      <p:sp>
        <p:nvSpPr>
          <p:cNvPr id="3" name="Rectangle 2">
            <a:extLst>
              <a:ext uri="{FF2B5EF4-FFF2-40B4-BE49-F238E27FC236}">
                <a16:creationId xmlns:a16="http://schemas.microsoft.com/office/drawing/2014/main" id="{9C9005F2-429D-2F41-BC93-EA22F16C6727}"/>
              </a:ext>
            </a:extLst>
          </p:cNvPr>
          <p:cNvSpPr/>
          <p:nvPr/>
        </p:nvSpPr>
        <p:spPr>
          <a:xfrm>
            <a:off x="1219200" y="1276350"/>
            <a:ext cx="5029200" cy="3893374"/>
          </a:xfrm>
          <a:prstGeom prst="rect">
            <a:avLst/>
          </a:prstGeom>
        </p:spPr>
        <p:txBody>
          <a:bodyPr wrap="square">
            <a:spAutoFit/>
          </a:bodyPr>
          <a:lstStyle/>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r>
              <a:rPr lang="en-US" sz="1600" dirty="0">
                <a:solidFill>
                  <a:schemeClr val="bg1"/>
                </a:solidFill>
              </a:rPr>
              <a:t>  ~1900 APIs</a:t>
            </a:r>
          </a:p>
          <a:p>
            <a:pPr lvl="4" indent="0">
              <a:buNone/>
            </a:pPr>
            <a:r>
              <a:rPr lang="en-US" sz="1600" dirty="0">
                <a:solidFill>
                  <a:schemeClr val="bg1"/>
                </a:solidFill>
              </a:rPr>
              <a:t>  ~250 consumers</a:t>
            </a:r>
          </a:p>
          <a:p>
            <a:pPr lvl="4" indent="0">
              <a:buNone/>
            </a:pPr>
            <a:r>
              <a:rPr lang="en-US" sz="1600" dirty="0">
                <a:solidFill>
                  <a:schemeClr val="bg1"/>
                </a:solidFill>
              </a:rPr>
              <a:t>  ~375m API transactions</a:t>
            </a:r>
          </a:p>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r>
              <a:rPr lang="en-US" sz="1600" dirty="0">
                <a:solidFill>
                  <a:schemeClr val="bg1"/>
                </a:solidFill>
              </a:rPr>
              <a:t>  ~7000 APIs</a:t>
            </a:r>
          </a:p>
          <a:p>
            <a:pPr lvl="4" indent="0">
              <a:buNone/>
            </a:pPr>
            <a:r>
              <a:rPr lang="en-US" sz="1600" dirty="0">
                <a:solidFill>
                  <a:schemeClr val="bg1"/>
                </a:solidFill>
              </a:rPr>
              <a:t>  ~1000 consumers</a:t>
            </a:r>
          </a:p>
          <a:p>
            <a:pPr lvl="4" indent="0">
              <a:buNone/>
            </a:pPr>
            <a:r>
              <a:rPr lang="en-US" sz="1600" dirty="0">
                <a:solidFill>
                  <a:schemeClr val="bg1"/>
                </a:solidFill>
              </a:rPr>
              <a:t>  ~4.2bn API transactions</a:t>
            </a:r>
          </a:p>
          <a:p>
            <a:pPr lvl="4" indent="0">
              <a:buNone/>
            </a:pPr>
            <a:endParaRPr lang="en-US" sz="1200" dirty="0">
              <a:solidFill>
                <a:schemeClr val="bg1"/>
              </a:solidFill>
            </a:endParaRPr>
          </a:p>
          <a:p>
            <a:pPr lvl="4" indent="0">
              <a:buNone/>
            </a:pPr>
            <a:r>
              <a:rPr lang="en-US" sz="1100" dirty="0">
                <a:solidFill>
                  <a:schemeClr val="bg1"/>
                </a:solidFill>
              </a:rPr>
              <a:t>*Monthly Active</a:t>
            </a:r>
          </a:p>
          <a:p>
            <a:pPr lvl="4" indent="0">
              <a:buNone/>
            </a:pPr>
            <a:endParaRPr lang="en-US" sz="1200" dirty="0">
              <a:solidFill>
                <a:schemeClr val="bg1"/>
              </a:solidFill>
            </a:endParaRPr>
          </a:p>
          <a:p>
            <a:pPr lvl="4"/>
            <a:endParaRPr lang="en-US" sz="1200" dirty="0">
              <a:solidFill>
                <a:schemeClr val="bg1"/>
              </a:solidFill>
            </a:endParaRPr>
          </a:p>
          <a:p>
            <a:pPr lvl="4" indent="0">
              <a:buNone/>
            </a:pPr>
            <a:endParaRPr lang="en-US" sz="1200" dirty="0">
              <a:solidFill>
                <a:schemeClr val="bg1"/>
              </a:solidFill>
            </a:endParaRPr>
          </a:p>
          <a:p>
            <a:pPr lvl="4" indent="0">
              <a:buNone/>
            </a:pPr>
            <a:endParaRPr lang="en-US" sz="1200" dirty="0">
              <a:solidFill>
                <a:schemeClr val="bg1"/>
              </a:solidFill>
            </a:endParaRPr>
          </a:p>
        </p:txBody>
      </p:sp>
      <p:cxnSp>
        <p:nvCxnSpPr>
          <p:cNvPr id="4" name="Google Shape;78;p20">
            <a:extLst>
              <a:ext uri="{FF2B5EF4-FFF2-40B4-BE49-F238E27FC236}">
                <a16:creationId xmlns:a16="http://schemas.microsoft.com/office/drawing/2014/main" id="{863C5163-97C7-5F4D-91BD-BD776817DB1F}"/>
              </a:ext>
            </a:extLst>
          </p:cNvPr>
          <p:cNvCxnSpPr>
            <a:cxnSpLocks/>
          </p:cNvCxnSpPr>
          <p:nvPr/>
        </p:nvCxnSpPr>
        <p:spPr>
          <a:xfrm>
            <a:off x="1197429" y="1812496"/>
            <a:ext cx="0" cy="685800"/>
          </a:xfrm>
          <a:prstGeom prst="straightConnector1">
            <a:avLst/>
          </a:prstGeom>
          <a:noFill/>
          <a:ln w="19050" cap="flat" cmpd="sng">
            <a:solidFill>
              <a:srgbClr val="3C78D8"/>
            </a:solidFill>
            <a:prstDash val="solid"/>
            <a:round/>
            <a:headEnd type="none" w="med" len="med"/>
            <a:tailEnd type="none" w="med" len="med"/>
          </a:ln>
        </p:spPr>
      </p:cxnSp>
      <p:cxnSp>
        <p:nvCxnSpPr>
          <p:cNvPr id="5" name="Google Shape;78;p20">
            <a:extLst>
              <a:ext uri="{FF2B5EF4-FFF2-40B4-BE49-F238E27FC236}">
                <a16:creationId xmlns:a16="http://schemas.microsoft.com/office/drawing/2014/main" id="{937A23E6-EDDD-0946-B609-6C2751C47BAE}"/>
              </a:ext>
            </a:extLst>
          </p:cNvPr>
          <p:cNvCxnSpPr>
            <a:cxnSpLocks/>
          </p:cNvCxnSpPr>
          <p:nvPr/>
        </p:nvCxnSpPr>
        <p:spPr>
          <a:xfrm>
            <a:off x="1197429" y="3291465"/>
            <a:ext cx="0" cy="762000"/>
          </a:xfrm>
          <a:prstGeom prst="straightConnector1">
            <a:avLst/>
          </a:prstGeom>
          <a:noFill/>
          <a:ln w="19050" cap="flat" cmpd="sng">
            <a:solidFill>
              <a:srgbClr val="3C78D8"/>
            </a:solidFill>
            <a:prstDash val="solid"/>
            <a:round/>
            <a:headEnd type="none" w="med" len="med"/>
            <a:tailEnd type="none" w="med" len="med"/>
          </a:ln>
        </p:spPr>
      </p:cxnSp>
      <p:sp>
        <p:nvSpPr>
          <p:cNvPr id="7" name="Google Shape;143;p28">
            <a:extLst>
              <a:ext uri="{FF2B5EF4-FFF2-40B4-BE49-F238E27FC236}">
                <a16:creationId xmlns:a16="http://schemas.microsoft.com/office/drawing/2014/main" id="{92C6F294-5B49-7445-A6E3-0F7F9998207E}"/>
              </a:ext>
            </a:extLst>
          </p:cNvPr>
          <p:cNvSpPr txBox="1">
            <a:spLocks/>
          </p:cNvSpPr>
          <p:nvPr/>
        </p:nvSpPr>
        <p:spPr>
          <a:xfrm>
            <a:off x="1028700" y="2853956"/>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Where we’re going</a:t>
            </a:r>
          </a:p>
        </p:txBody>
      </p:sp>
      <p:sp>
        <p:nvSpPr>
          <p:cNvPr id="8" name="Google Shape;143;p28">
            <a:extLst>
              <a:ext uri="{FF2B5EF4-FFF2-40B4-BE49-F238E27FC236}">
                <a16:creationId xmlns:a16="http://schemas.microsoft.com/office/drawing/2014/main" id="{9171F835-2862-2643-9377-C5000416F7C4}"/>
              </a:ext>
            </a:extLst>
          </p:cNvPr>
          <p:cNvSpPr txBox="1">
            <a:spLocks/>
          </p:cNvSpPr>
          <p:nvPr/>
        </p:nvSpPr>
        <p:spPr>
          <a:xfrm>
            <a:off x="1028700" y="1365418"/>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Where we are</a:t>
            </a:r>
          </a:p>
        </p:txBody>
      </p:sp>
      <p:pic>
        <p:nvPicPr>
          <p:cNvPr id="9" name="Picture 8">
            <a:extLst>
              <a:ext uri="{FF2B5EF4-FFF2-40B4-BE49-F238E27FC236}">
                <a16:creationId xmlns:a16="http://schemas.microsoft.com/office/drawing/2014/main" id="{79F89B81-A75C-3341-ADD4-69C0CCB35E0C}"/>
              </a:ext>
            </a:extLst>
          </p:cNvPr>
          <p:cNvPicPr>
            <a:picLocks noChangeAspect="1"/>
          </p:cNvPicPr>
          <p:nvPr/>
        </p:nvPicPr>
        <p:blipFill>
          <a:blip r:embed="rId3"/>
          <a:stretch>
            <a:fillRect/>
          </a:stretch>
        </p:blipFill>
        <p:spPr>
          <a:xfrm>
            <a:off x="4197346" y="1595995"/>
            <a:ext cx="3797308" cy="2611438"/>
          </a:xfrm>
          <a:prstGeom prst="rect">
            <a:avLst/>
          </a:prstGeom>
          <a:ln>
            <a:solidFill>
              <a:srgbClr val="0070C0"/>
            </a:solidFill>
          </a:ln>
        </p:spPr>
      </p:pic>
    </p:spTree>
    <p:extLst>
      <p:ext uri="{BB962C8B-B14F-4D97-AF65-F5344CB8AC3E}">
        <p14:creationId xmlns:p14="http://schemas.microsoft.com/office/powerpoint/2010/main" val="2745642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6" name="Google Shape;111;p24">
            <a:extLst>
              <a:ext uri="{FF2B5EF4-FFF2-40B4-BE49-F238E27FC236}">
                <a16:creationId xmlns:a16="http://schemas.microsoft.com/office/drawing/2014/main" id="{B9655D61-74C0-1748-895C-89D22FEC5521}"/>
              </a:ext>
            </a:extLst>
          </p:cNvPr>
          <p:cNvSpPr/>
          <p:nvPr/>
        </p:nvSpPr>
        <p:spPr>
          <a:xfrm rot="10800000">
            <a:off x="0" y="1553438"/>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40;p28">
            <a:extLst>
              <a:ext uri="{FF2B5EF4-FFF2-40B4-BE49-F238E27FC236}">
                <a16:creationId xmlns:a16="http://schemas.microsoft.com/office/drawing/2014/main" id="{4D9AA164-3500-0B46-A807-E4E1E751A4F3}"/>
              </a:ext>
            </a:extLst>
          </p:cNvPr>
          <p:cNvSpPr txBox="1">
            <a:spLocks/>
          </p:cNvSpPr>
          <p:nvPr/>
        </p:nvSpPr>
        <p:spPr>
          <a:xfrm>
            <a:off x="228600" y="120865"/>
            <a:ext cx="6155860" cy="926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Comprehensive Improvements</a:t>
            </a:r>
          </a:p>
        </p:txBody>
      </p:sp>
      <p:cxnSp>
        <p:nvCxnSpPr>
          <p:cNvPr id="11" name="Google Shape;78;p20">
            <a:extLst>
              <a:ext uri="{FF2B5EF4-FFF2-40B4-BE49-F238E27FC236}">
                <a16:creationId xmlns:a16="http://schemas.microsoft.com/office/drawing/2014/main" id="{AC35DC52-F9D2-DC43-B173-C8D2B20F913E}"/>
              </a:ext>
            </a:extLst>
          </p:cNvPr>
          <p:cNvCxnSpPr>
            <a:cxnSpLocks/>
          </p:cNvCxnSpPr>
          <p:nvPr/>
        </p:nvCxnSpPr>
        <p:spPr>
          <a:xfrm>
            <a:off x="737247" y="1576578"/>
            <a:ext cx="0" cy="461772"/>
          </a:xfrm>
          <a:prstGeom prst="straightConnector1">
            <a:avLst/>
          </a:prstGeom>
          <a:noFill/>
          <a:ln w="19050" cap="flat" cmpd="sng">
            <a:solidFill>
              <a:srgbClr val="3C78D8"/>
            </a:solidFill>
            <a:prstDash val="solid"/>
            <a:round/>
            <a:headEnd type="none" w="med" len="med"/>
            <a:tailEnd type="none" w="med" len="med"/>
          </a:ln>
        </p:spPr>
      </p:cxnSp>
      <p:cxnSp>
        <p:nvCxnSpPr>
          <p:cNvPr id="12" name="Google Shape;78;p20">
            <a:extLst>
              <a:ext uri="{FF2B5EF4-FFF2-40B4-BE49-F238E27FC236}">
                <a16:creationId xmlns:a16="http://schemas.microsoft.com/office/drawing/2014/main" id="{FAA405F0-737F-D946-A091-3E05C319D21E}"/>
              </a:ext>
            </a:extLst>
          </p:cNvPr>
          <p:cNvCxnSpPr>
            <a:cxnSpLocks/>
          </p:cNvCxnSpPr>
          <p:nvPr/>
        </p:nvCxnSpPr>
        <p:spPr>
          <a:xfrm>
            <a:off x="737247" y="2737749"/>
            <a:ext cx="0" cy="674571"/>
          </a:xfrm>
          <a:prstGeom prst="straightConnector1">
            <a:avLst/>
          </a:prstGeom>
          <a:noFill/>
          <a:ln w="19050" cap="flat" cmpd="sng">
            <a:solidFill>
              <a:srgbClr val="3C78D8"/>
            </a:solidFill>
            <a:prstDash val="solid"/>
            <a:round/>
            <a:headEnd type="none" w="med" len="med"/>
            <a:tailEnd type="none" w="med" len="med"/>
          </a:ln>
        </p:spPr>
      </p:cxnSp>
      <p:sp>
        <p:nvSpPr>
          <p:cNvPr id="13" name="Google Shape;143;p28">
            <a:extLst>
              <a:ext uri="{FF2B5EF4-FFF2-40B4-BE49-F238E27FC236}">
                <a16:creationId xmlns:a16="http://schemas.microsoft.com/office/drawing/2014/main" id="{EB003866-F518-444A-8E31-870332FFFB74}"/>
              </a:ext>
            </a:extLst>
          </p:cNvPr>
          <p:cNvSpPr txBox="1">
            <a:spLocks/>
          </p:cNvSpPr>
          <p:nvPr/>
        </p:nvSpPr>
        <p:spPr>
          <a:xfrm>
            <a:off x="564543" y="2256903"/>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Costs</a:t>
            </a:r>
          </a:p>
        </p:txBody>
      </p:sp>
      <p:sp>
        <p:nvSpPr>
          <p:cNvPr id="14" name="Google Shape;143;p28">
            <a:extLst>
              <a:ext uri="{FF2B5EF4-FFF2-40B4-BE49-F238E27FC236}">
                <a16:creationId xmlns:a16="http://schemas.microsoft.com/office/drawing/2014/main" id="{851E721B-27B7-7249-A893-D78776DA7A47}"/>
              </a:ext>
            </a:extLst>
          </p:cNvPr>
          <p:cNvSpPr txBox="1">
            <a:spLocks/>
          </p:cNvSpPr>
          <p:nvPr/>
        </p:nvSpPr>
        <p:spPr>
          <a:xfrm>
            <a:off x="568518" y="1106360"/>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Performance</a:t>
            </a:r>
          </a:p>
        </p:txBody>
      </p:sp>
      <p:pic>
        <p:nvPicPr>
          <p:cNvPr id="17" name="Picture 2" descr="10KB Payload Tests">
            <a:extLst>
              <a:ext uri="{FF2B5EF4-FFF2-40B4-BE49-F238E27FC236}">
                <a16:creationId xmlns:a16="http://schemas.microsoft.com/office/drawing/2014/main" id="{A80D8FFE-850D-4D40-B3BE-0DB84DA70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56" r="15126"/>
          <a:stretch/>
        </p:blipFill>
        <p:spPr bwMode="auto">
          <a:xfrm>
            <a:off x="7658421" y="-55200"/>
            <a:ext cx="1485579" cy="519870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DBEB4C9-DDCA-734C-87A8-99C843C3153F}"/>
              </a:ext>
            </a:extLst>
          </p:cNvPr>
          <p:cNvSpPr/>
          <p:nvPr/>
        </p:nvSpPr>
        <p:spPr>
          <a:xfrm>
            <a:off x="838200" y="1496271"/>
            <a:ext cx="3804036" cy="584775"/>
          </a:xfrm>
          <a:prstGeom prst="rect">
            <a:avLst/>
          </a:prstGeom>
        </p:spPr>
        <p:txBody>
          <a:bodyPr wrap="square">
            <a:spAutoFit/>
          </a:bodyPr>
          <a:lstStyle/>
          <a:p>
            <a:pPr lvl="4" indent="0">
              <a:buNone/>
            </a:pPr>
            <a:r>
              <a:rPr lang="en-US" sz="1600" dirty="0">
                <a:solidFill>
                  <a:schemeClr val="bg1"/>
                </a:solidFill>
              </a:rPr>
              <a:t>85% reduction in GW overhead</a:t>
            </a:r>
          </a:p>
          <a:p>
            <a:pPr lvl="4" indent="0">
              <a:buNone/>
            </a:pPr>
            <a:r>
              <a:rPr lang="en-US" sz="1600" dirty="0">
                <a:solidFill>
                  <a:schemeClr val="bg1"/>
                </a:solidFill>
              </a:rPr>
              <a:t>90% increase in resource efficiency</a:t>
            </a:r>
          </a:p>
        </p:txBody>
      </p:sp>
      <p:sp>
        <p:nvSpPr>
          <p:cNvPr id="23" name="Rectangle 22">
            <a:extLst>
              <a:ext uri="{FF2B5EF4-FFF2-40B4-BE49-F238E27FC236}">
                <a16:creationId xmlns:a16="http://schemas.microsoft.com/office/drawing/2014/main" id="{6C9C942A-9C7F-914E-8B6C-B54E9BAB2E36}"/>
              </a:ext>
            </a:extLst>
          </p:cNvPr>
          <p:cNvSpPr/>
          <p:nvPr/>
        </p:nvSpPr>
        <p:spPr>
          <a:xfrm>
            <a:off x="838200" y="2658716"/>
            <a:ext cx="3968790" cy="830997"/>
          </a:xfrm>
          <a:prstGeom prst="rect">
            <a:avLst/>
          </a:prstGeom>
        </p:spPr>
        <p:txBody>
          <a:bodyPr wrap="square">
            <a:spAutoFit/>
          </a:bodyPr>
          <a:lstStyle/>
          <a:p>
            <a:pPr lvl="4" indent="0">
              <a:buNone/>
            </a:pPr>
            <a:r>
              <a:rPr lang="en-US" sz="1600" dirty="0">
                <a:solidFill>
                  <a:schemeClr val="bg1"/>
                </a:solidFill>
              </a:rPr>
              <a:t>Eliminate licensing costs</a:t>
            </a:r>
          </a:p>
          <a:p>
            <a:pPr lvl="4" indent="0">
              <a:buNone/>
            </a:pPr>
            <a:r>
              <a:rPr lang="en-US" sz="1600" dirty="0">
                <a:solidFill>
                  <a:schemeClr val="bg1"/>
                </a:solidFill>
              </a:rPr>
              <a:t>85% reduction in operations costs</a:t>
            </a:r>
          </a:p>
          <a:p>
            <a:pPr lvl="4" indent="0">
              <a:buNone/>
            </a:pPr>
            <a:r>
              <a:rPr lang="en-US" sz="1600" dirty="0">
                <a:solidFill>
                  <a:srgbClr val="FF0000"/>
                </a:solidFill>
              </a:rPr>
              <a:t>95% overall cost reduction</a:t>
            </a:r>
          </a:p>
        </p:txBody>
      </p:sp>
      <p:cxnSp>
        <p:nvCxnSpPr>
          <p:cNvPr id="32" name="Google Shape;78;p20">
            <a:extLst>
              <a:ext uri="{FF2B5EF4-FFF2-40B4-BE49-F238E27FC236}">
                <a16:creationId xmlns:a16="http://schemas.microsoft.com/office/drawing/2014/main" id="{4AC132AC-5FF3-9445-98FC-43BF5274E514}"/>
              </a:ext>
            </a:extLst>
          </p:cNvPr>
          <p:cNvCxnSpPr>
            <a:cxnSpLocks/>
          </p:cNvCxnSpPr>
          <p:nvPr/>
        </p:nvCxnSpPr>
        <p:spPr>
          <a:xfrm>
            <a:off x="737247" y="4143792"/>
            <a:ext cx="0" cy="505742"/>
          </a:xfrm>
          <a:prstGeom prst="straightConnector1">
            <a:avLst/>
          </a:prstGeom>
          <a:noFill/>
          <a:ln w="19050" cap="flat" cmpd="sng">
            <a:solidFill>
              <a:srgbClr val="3C78D8"/>
            </a:solidFill>
            <a:prstDash val="solid"/>
            <a:round/>
            <a:headEnd type="none" w="med" len="med"/>
            <a:tailEnd type="none" w="med" len="med"/>
          </a:ln>
        </p:spPr>
      </p:cxnSp>
      <p:sp>
        <p:nvSpPr>
          <p:cNvPr id="33" name="Google Shape;143;p28">
            <a:extLst>
              <a:ext uri="{FF2B5EF4-FFF2-40B4-BE49-F238E27FC236}">
                <a16:creationId xmlns:a16="http://schemas.microsoft.com/office/drawing/2014/main" id="{9D4CD0BE-35EF-5F46-A67C-F2629D84D29D}"/>
              </a:ext>
            </a:extLst>
          </p:cNvPr>
          <p:cNvSpPr txBox="1">
            <a:spLocks/>
          </p:cNvSpPr>
          <p:nvPr/>
        </p:nvSpPr>
        <p:spPr>
          <a:xfrm>
            <a:off x="564543" y="3662946"/>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Supportability</a:t>
            </a:r>
          </a:p>
        </p:txBody>
      </p:sp>
      <p:sp>
        <p:nvSpPr>
          <p:cNvPr id="34" name="Rectangle 33">
            <a:extLst>
              <a:ext uri="{FF2B5EF4-FFF2-40B4-BE49-F238E27FC236}">
                <a16:creationId xmlns:a16="http://schemas.microsoft.com/office/drawing/2014/main" id="{AF053220-A19C-084F-B602-764A16CF90A5}"/>
              </a:ext>
            </a:extLst>
          </p:cNvPr>
          <p:cNvSpPr/>
          <p:nvPr/>
        </p:nvSpPr>
        <p:spPr>
          <a:xfrm>
            <a:off x="838200" y="4064759"/>
            <a:ext cx="3968790" cy="584775"/>
          </a:xfrm>
          <a:prstGeom prst="rect">
            <a:avLst/>
          </a:prstGeom>
        </p:spPr>
        <p:txBody>
          <a:bodyPr wrap="square">
            <a:spAutoFit/>
          </a:bodyPr>
          <a:lstStyle/>
          <a:p>
            <a:pPr lvl="4" indent="0">
              <a:buNone/>
            </a:pPr>
            <a:r>
              <a:rPr lang="en-US" sz="1600" dirty="0">
                <a:solidFill>
                  <a:schemeClr val="bg1"/>
                </a:solidFill>
              </a:rPr>
              <a:t>2 Engineers supporting 300k Employees</a:t>
            </a:r>
          </a:p>
          <a:p>
            <a:pPr lvl="4" indent="0">
              <a:buNone/>
            </a:pPr>
            <a:r>
              <a:rPr lang="en-US" sz="1600" dirty="0">
                <a:solidFill>
                  <a:schemeClr val="bg1"/>
                </a:solidFill>
              </a:rPr>
              <a:t>Extensible -&gt; Custom use cases</a:t>
            </a:r>
            <a:endParaRPr lang="en-US" sz="1600" dirty="0">
              <a:solidFill>
                <a:srgbClr val="FF0000"/>
              </a:solidFill>
            </a:endParaRPr>
          </a:p>
        </p:txBody>
      </p:sp>
    </p:spTree>
    <p:extLst>
      <p:ext uri="{BB962C8B-B14F-4D97-AF65-F5344CB8AC3E}">
        <p14:creationId xmlns:p14="http://schemas.microsoft.com/office/powerpoint/2010/main" val="324928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23" grpId="0"/>
      <p:bldP spid="33" grpId="0"/>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body" idx="1"/>
          </p:nvPr>
        </p:nvSpPr>
        <p:spPr>
          <a:xfrm>
            <a:off x="276400" y="2779742"/>
            <a:ext cx="5947800" cy="13614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000" dirty="0">
                <a:solidFill>
                  <a:srgbClr val="4A86E8"/>
                </a:solidFill>
                <a:latin typeface="Roboto Light"/>
                <a:ea typeface="Roboto Light"/>
                <a:cs typeface="Roboto Light"/>
                <a:sym typeface="Roboto Light"/>
              </a:rPr>
              <a:t>“How can we, as a large enterprise, have confidence in Open Source products?”</a:t>
            </a:r>
            <a:endParaRPr sz="3000" dirty="0">
              <a:solidFill>
                <a:schemeClr val="lt1"/>
              </a:solidFill>
              <a:latin typeface="Roboto Light"/>
              <a:ea typeface="Roboto Light"/>
              <a:cs typeface="Roboto Light"/>
              <a:sym typeface="Roboto Light"/>
            </a:endParaRPr>
          </a:p>
        </p:txBody>
      </p:sp>
      <p:sp>
        <p:nvSpPr>
          <p:cNvPr id="124" name="Google Shape;124;p25"/>
          <p:cNvSpPr txBox="1">
            <a:spLocks noGrp="1"/>
          </p:cNvSpPr>
          <p:nvPr>
            <p:ph type="title"/>
          </p:nvPr>
        </p:nvSpPr>
        <p:spPr>
          <a:xfrm>
            <a:off x="337350" y="1208625"/>
            <a:ext cx="6854100" cy="121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solidFill>
                  <a:srgbClr val="FFFFFF"/>
                </a:solidFill>
                <a:latin typeface="Roboto Light"/>
                <a:ea typeface="Roboto Light"/>
                <a:cs typeface="Roboto Light"/>
                <a:sym typeface="Roboto Light"/>
              </a:rPr>
              <a:t>The Question</a:t>
            </a:r>
            <a:endParaRPr sz="4800" dirty="0">
              <a:solidFill>
                <a:srgbClr val="FFFFFF"/>
              </a:solidFill>
              <a:latin typeface="Roboto Light"/>
              <a:ea typeface="Roboto Light"/>
              <a:cs typeface="Roboto Light"/>
              <a:sym typeface="Roboto Light"/>
            </a:endParaRPr>
          </a:p>
        </p:txBody>
      </p:sp>
    </p:spTree>
    <p:extLst>
      <p:ext uri="{BB962C8B-B14F-4D97-AF65-F5344CB8AC3E}">
        <p14:creationId xmlns:p14="http://schemas.microsoft.com/office/powerpoint/2010/main" val="1262669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2" name="Google Shape;124;p25">
            <a:extLst>
              <a:ext uri="{FF2B5EF4-FFF2-40B4-BE49-F238E27FC236}">
                <a16:creationId xmlns:a16="http://schemas.microsoft.com/office/drawing/2014/main" id="{DDB0DFA4-40E9-DF4C-AAF9-F01602397E54}"/>
              </a:ext>
            </a:extLst>
          </p:cNvPr>
          <p:cNvSpPr txBox="1">
            <a:spLocks/>
          </p:cNvSpPr>
          <p:nvPr/>
        </p:nvSpPr>
        <p:spPr>
          <a:xfrm>
            <a:off x="762000" y="666101"/>
            <a:ext cx="3200400" cy="6516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solidFill>
                  <a:srgbClr val="FFFFFF"/>
                </a:solidFill>
                <a:latin typeface="Roboto Light"/>
                <a:ea typeface="Roboto Light"/>
                <a:cs typeface="Roboto Light"/>
                <a:sym typeface="Roboto Light"/>
              </a:rPr>
              <a:t>Our Answer</a:t>
            </a:r>
          </a:p>
        </p:txBody>
      </p:sp>
      <p:sp>
        <p:nvSpPr>
          <p:cNvPr id="5" name="Rectangle 4">
            <a:extLst>
              <a:ext uri="{FF2B5EF4-FFF2-40B4-BE49-F238E27FC236}">
                <a16:creationId xmlns:a16="http://schemas.microsoft.com/office/drawing/2014/main" id="{8ADD850A-E3C0-1C42-9B79-10175EE9D6F8}"/>
              </a:ext>
            </a:extLst>
          </p:cNvPr>
          <p:cNvSpPr/>
          <p:nvPr/>
        </p:nvSpPr>
        <p:spPr>
          <a:xfrm>
            <a:off x="1236348" y="1839068"/>
            <a:ext cx="2977241" cy="830997"/>
          </a:xfrm>
          <a:prstGeom prst="rect">
            <a:avLst/>
          </a:prstGeom>
        </p:spPr>
        <p:txBody>
          <a:bodyPr wrap="square">
            <a:spAutoFit/>
          </a:bodyPr>
          <a:lstStyle/>
          <a:p>
            <a:pPr lvl="4" indent="0">
              <a:buNone/>
            </a:pPr>
            <a:r>
              <a:rPr lang="en-US" sz="1600" dirty="0">
                <a:solidFill>
                  <a:schemeClr val="bg1"/>
                </a:solidFill>
              </a:rPr>
              <a:t>Revisit existing integrations</a:t>
            </a:r>
          </a:p>
          <a:p>
            <a:pPr lvl="4" indent="0">
              <a:buNone/>
            </a:pPr>
            <a:r>
              <a:rPr lang="en-US" sz="1600" dirty="0">
                <a:solidFill>
                  <a:schemeClr val="bg1"/>
                </a:solidFill>
              </a:rPr>
              <a:t>Promote opensource culture</a:t>
            </a:r>
          </a:p>
          <a:p>
            <a:pPr lvl="4" indent="0">
              <a:buNone/>
            </a:pPr>
            <a:r>
              <a:rPr lang="en-US" sz="1600" dirty="0">
                <a:solidFill>
                  <a:schemeClr val="bg1"/>
                </a:solidFill>
              </a:rPr>
              <a:t>Offer a stable solution</a:t>
            </a:r>
          </a:p>
        </p:txBody>
      </p:sp>
      <p:cxnSp>
        <p:nvCxnSpPr>
          <p:cNvPr id="6" name="Google Shape;78;p20">
            <a:extLst>
              <a:ext uri="{FF2B5EF4-FFF2-40B4-BE49-F238E27FC236}">
                <a16:creationId xmlns:a16="http://schemas.microsoft.com/office/drawing/2014/main" id="{669E0342-177E-DD44-BE63-98286FC5B81F}"/>
              </a:ext>
            </a:extLst>
          </p:cNvPr>
          <p:cNvCxnSpPr>
            <a:cxnSpLocks/>
          </p:cNvCxnSpPr>
          <p:nvPr/>
        </p:nvCxnSpPr>
        <p:spPr>
          <a:xfrm>
            <a:off x="1067618" y="3507307"/>
            <a:ext cx="0" cy="685800"/>
          </a:xfrm>
          <a:prstGeom prst="straightConnector1">
            <a:avLst/>
          </a:prstGeom>
          <a:noFill/>
          <a:ln w="19050" cap="flat" cmpd="sng">
            <a:solidFill>
              <a:srgbClr val="3C78D8"/>
            </a:solidFill>
            <a:prstDash val="solid"/>
            <a:round/>
            <a:headEnd type="none" w="med" len="med"/>
            <a:tailEnd type="none" w="med" len="med"/>
          </a:ln>
        </p:spPr>
      </p:cxnSp>
      <p:sp>
        <p:nvSpPr>
          <p:cNvPr id="7" name="Google Shape;143;p28">
            <a:extLst>
              <a:ext uri="{FF2B5EF4-FFF2-40B4-BE49-F238E27FC236}">
                <a16:creationId xmlns:a16="http://schemas.microsoft.com/office/drawing/2014/main" id="{2EC02447-449C-304D-B45E-5844953FD89E}"/>
              </a:ext>
            </a:extLst>
          </p:cNvPr>
          <p:cNvSpPr txBox="1">
            <a:spLocks/>
          </p:cNvSpPr>
          <p:nvPr/>
        </p:nvSpPr>
        <p:spPr>
          <a:xfrm>
            <a:off x="898889" y="3060229"/>
            <a:ext cx="27813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Cultivate Internal Experts</a:t>
            </a:r>
          </a:p>
          <a:p>
            <a:pPr lvl="1"/>
            <a:endParaRPr lang="en-US" sz="1600" b="1" dirty="0">
              <a:solidFill>
                <a:srgbClr val="4A86E8">
                  <a:alpha val="99000"/>
                </a:srgbClr>
              </a:solidFill>
              <a:latin typeface="Roboto"/>
              <a:ea typeface="Roboto"/>
            </a:endParaRPr>
          </a:p>
        </p:txBody>
      </p:sp>
      <p:cxnSp>
        <p:nvCxnSpPr>
          <p:cNvPr id="8" name="Google Shape;78;p20">
            <a:extLst>
              <a:ext uri="{FF2B5EF4-FFF2-40B4-BE49-F238E27FC236}">
                <a16:creationId xmlns:a16="http://schemas.microsoft.com/office/drawing/2014/main" id="{8D79615B-43F6-324F-8E63-03421206F2F8}"/>
              </a:ext>
            </a:extLst>
          </p:cNvPr>
          <p:cNvCxnSpPr>
            <a:cxnSpLocks/>
          </p:cNvCxnSpPr>
          <p:nvPr/>
        </p:nvCxnSpPr>
        <p:spPr>
          <a:xfrm>
            <a:off x="1067618" y="1917464"/>
            <a:ext cx="0" cy="752601"/>
          </a:xfrm>
          <a:prstGeom prst="straightConnector1">
            <a:avLst/>
          </a:prstGeom>
          <a:noFill/>
          <a:ln w="19050" cap="flat" cmpd="sng">
            <a:solidFill>
              <a:srgbClr val="3C78D8"/>
            </a:solidFill>
            <a:prstDash val="solid"/>
            <a:round/>
            <a:headEnd type="none" w="med" len="med"/>
            <a:tailEnd type="none" w="med" len="med"/>
          </a:ln>
        </p:spPr>
      </p:cxnSp>
      <p:sp>
        <p:nvSpPr>
          <p:cNvPr id="9" name="Google Shape;143;p28">
            <a:extLst>
              <a:ext uri="{FF2B5EF4-FFF2-40B4-BE49-F238E27FC236}">
                <a16:creationId xmlns:a16="http://schemas.microsoft.com/office/drawing/2014/main" id="{C38094EE-DE19-864D-894F-67C5BABEC085}"/>
              </a:ext>
            </a:extLst>
          </p:cNvPr>
          <p:cNvSpPr txBox="1">
            <a:spLocks/>
          </p:cNvSpPr>
          <p:nvPr/>
        </p:nvSpPr>
        <p:spPr>
          <a:xfrm>
            <a:off x="898889" y="1470386"/>
            <a:ext cx="27813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Set the Stage</a:t>
            </a:r>
          </a:p>
        </p:txBody>
      </p:sp>
      <p:sp>
        <p:nvSpPr>
          <p:cNvPr id="17" name="Rectangle 16">
            <a:extLst>
              <a:ext uri="{FF2B5EF4-FFF2-40B4-BE49-F238E27FC236}">
                <a16:creationId xmlns:a16="http://schemas.microsoft.com/office/drawing/2014/main" id="{1D1A7BB7-E372-294D-8AE0-C9A5290F4992}"/>
              </a:ext>
            </a:extLst>
          </p:cNvPr>
          <p:cNvSpPr/>
          <p:nvPr/>
        </p:nvSpPr>
        <p:spPr>
          <a:xfrm>
            <a:off x="1236348" y="3434708"/>
            <a:ext cx="2977241" cy="830997"/>
          </a:xfrm>
          <a:prstGeom prst="rect">
            <a:avLst/>
          </a:prstGeom>
        </p:spPr>
        <p:txBody>
          <a:bodyPr wrap="square">
            <a:spAutoFit/>
          </a:bodyPr>
          <a:lstStyle/>
          <a:p>
            <a:pPr lvl="4" indent="0">
              <a:buNone/>
            </a:pPr>
            <a:r>
              <a:rPr lang="en-US" sz="1600" dirty="0">
                <a:solidFill>
                  <a:schemeClr val="bg1"/>
                </a:solidFill>
              </a:rPr>
              <a:t>Enable innovation</a:t>
            </a:r>
          </a:p>
          <a:p>
            <a:pPr lvl="4" indent="0">
              <a:buNone/>
            </a:pPr>
            <a:r>
              <a:rPr lang="en-US" sz="1600" dirty="0">
                <a:solidFill>
                  <a:schemeClr val="bg1"/>
                </a:solidFill>
              </a:rPr>
              <a:t>Improve overall quality</a:t>
            </a:r>
          </a:p>
          <a:p>
            <a:pPr lvl="4" indent="0">
              <a:buNone/>
            </a:pPr>
            <a:r>
              <a:rPr lang="en-US" sz="1600" dirty="0">
                <a:solidFill>
                  <a:schemeClr val="bg1"/>
                </a:solidFill>
              </a:rPr>
              <a:t>Supportability</a:t>
            </a:r>
          </a:p>
        </p:txBody>
      </p:sp>
      <p:cxnSp>
        <p:nvCxnSpPr>
          <p:cNvPr id="18" name="Google Shape;78;p20">
            <a:extLst>
              <a:ext uri="{FF2B5EF4-FFF2-40B4-BE49-F238E27FC236}">
                <a16:creationId xmlns:a16="http://schemas.microsoft.com/office/drawing/2014/main" id="{F3474D68-CFF1-5742-B5C2-ECC85CEB7D46}"/>
              </a:ext>
            </a:extLst>
          </p:cNvPr>
          <p:cNvCxnSpPr>
            <a:cxnSpLocks/>
          </p:cNvCxnSpPr>
          <p:nvPr/>
        </p:nvCxnSpPr>
        <p:spPr>
          <a:xfrm>
            <a:off x="5012870" y="1665924"/>
            <a:ext cx="0" cy="512176"/>
          </a:xfrm>
          <a:prstGeom prst="straightConnector1">
            <a:avLst/>
          </a:prstGeom>
          <a:noFill/>
          <a:ln w="19050" cap="flat" cmpd="sng">
            <a:solidFill>
              <a:srgbClr val="3C78D8"/>
            </a:solidFill>
            <a:prstDash val="solid"/>
            <a:round/>
            <a:headEnd type="none" w="med" len="med"/>
            <a:tailEnd type="none" w="med" len="med"/>
          </a:ln>
        </p:spPr>
      </p:cxnSp>
      <p:sp>
        <p:nvSpPr>
          <p:cNvPr id="19" name="Google Shape;143;p28">
            <a:extLst>
              <a:ext uri="{FF2B5EF4-FFF2-40B4-BE49-F238E27FC236}">
                <a16:creationId xmlns:a16="http://schemas.microsoft.com/office/drawing/2014/main" id="{72E7A844-15FA-AB46-866C-CB8161F18F2C}"/>
              </a:ext>
            </a:extLst>
          </p:cNvPr>
          <p:cNvSpPr txBox="1">
            <a:spLocks/>
          </p:cNvSpPr>
          <p:nvPr/>
        </p:nvSpPr>
        <p:spPr>
          <a:xfrm>
            <a:off x="4844141" y="1218846"/>
            <a:ext cx="27813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Community Participation</a:t>
            </a:r>
          </a:p>
          <a:p>
            <a:pPr lvl="1"/>
            <a:endParaRPr lang="en-US" sz="1600" b="1" dirty="0">
              <a:solidFill>
                <a:srgbClr val="4A86E8">
                  <a:alpha val="99000"/>
                </a:srgbClr>
              </a:solidFill>
              <a:latin typeface="Roboto"/>
              <a:ea typeface="Roboto"/>
            </a:endParaRPr>
          </a:p>
        </p:txBody>
      </p:sp>
      <p:sp>
        <p:nvSpPr>
          <p:cNvPr id="20" name="Rectangle 19">
            <a:extLst>
              <a:ext uri="{FF2B5EF4-FFF2-40B4-BE49-F238E27FC236}">
                <a16:creationId xmlns:a16="http://schemas.microsoft.com/office/drawing/2014/main" id="{4BD532D4-50CF-5E4B-9E50-D966D1B661AE}"/>
              </a:ext>
            </a:extLst>
          </p:cNvPr>
          <p:cNvSpPr/>
          <p:nvPr/>
        </p:nvSpPr>
        <p:spPr>
          <a:xfrm>
            <a:off x="5181600" y="1593325"/>
            <a:ext cx="2977241" cy="584775"/>
          </a:xfrm>
          <a:prstGeom prst="rect">
            <a:avLst/>
          </a:prstGeom>
        </p:spPr>
        <p:txBody>
          <a:bodyPr wrap="square">
            <a:spAutoFit/>
          </a:bodyPr>
          <a:lstStyle/>
          <a:p>
            <a:pPr lvl="4" indent="0">
              <a:buNone/>
            </a:pPr>
            <a:r>
              <a:rPr lang="en-US" sz="1600" dirty="0">
                <a:solidFill>
                  <a:schemeClr val="bg1"/>
                </a:solidFill>
              </a:rPr>
              <a:t>Share knowledge</a:t>
            </a:r>
          </a:p>
          <a:p>
            <a:pPr lvl="4" indent="0">
              <a:buNone/>
            </a:pPr>
            <a:r>
              <a:rPr lang="en-US" sz="1600" dirty="0">
                <a:solidFill>
                  <a:schemeClr val="bg1"/>
                </a:solidFill>
              </a:rPr>
              <a:t>Solve problems</a:t>
            </a:r>
          </a:p>
        </p:txBody>
      </p:sp>
      <p:cxnSp>
        <p:nvCxnSpPr>
          <p:cNvPr id="23" name="Google Shape;78;p20">
            <a:extLst>
              <a:ext uri="{FF2B5EF4-FFF2-40B4-BE49-F238E27FC236}">
                <a16:creationId xmlns:a16="http://schemas.microsoft.com/office/drawing/2014/main" id="{2DFB2DE7-DD62-E147-8AAF-85936633121E}"/>
              </a:ext>
            </a:extLst>
          </p:cNvPr>
          <p:cNvCxnSpPr>
            <a:cxnSpLocks/>
          </p:cNvCxnSpPr>
          <p:nvPr/>
        </p:nvCxnSpPr>
        <p:spPr>
          <a:xfrm>
            <a:off x="5012870" y="2742664"/>
            <a:ext cx="0" cy="512176"/>
          </a:xfrm>
          <a:prstGeom prst="straightConnector1">
            <a:avLst/>
          </a:prstGeom>
          <a:noFill/>
          <a:ln w="19050" cap="flat" cmpd="sng">
            <a:solidFill>
              <a:srgbClr val="3C78D8"/>
            </a:solidFill>
            <a:prstDash val="solid"/>
            <a:round/>
            <a:headEnd type="none" w="med" len="med"/>
            <a:tailEnd type="none" w="med" len="med"/>
          </a:ln>
        </p:spPr>
      </p:cxnSp>
      <p:sp>
        <p:nvSpPr>
          <p:cNvPr id="24" name="Google Shape;143;p28">
            <a:extLst>
              <a:ext uri="{FF2B5EF4-FFF2-40B4-BE49-F238E27FC236}">
                <a16:creationId xmlns:a16="http://schemas.microsoft.com/office/drawing/2014/main" id="{D539C4E6-8C79-5D49-895A-7372D36F3348}"/>
              </a:ext>
            </a:extLst>
          </p:cNvPr>
          <p:cNvSpPr txBox="1">
            <a:spLocks/>
          </p:cNvSpPr>
          <p:nvPr/>
        </p:nvSpPr>
        <p:spPr>
          <a:xfrm>
            <a:off x="4844141" y="2295586"/>
            <a:ext cx="27813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Contribute Back</a:t>
            </a:r>
          </a:p>
          <a:p>
            <a:pPr lvl="1"/>
            <a:endParaRPr lang="en-US" sz="1600" b="1" dirty="0">
              <a:solidFill>
                <a:srgbClr val="4A86E8">
                  <a:alpha val="99000"/>
                </a:srgbClr>
              </a:solidFill>
              <a:latin typeface="Roboto"/>
              <a:ea typeface="Roboto"/>
            </a:endParaRPr>
          </a:p>
        </p:txBody>
      </p:sp>
      <p:sp>
        <p:nvSpPr>
          <p:cNvPr id="25" name="Rectangle 24">
            <a:extLst>
              <a:ext uri="{FF2B5EF4-FFF2-40B4-BE49-F238E27FC236}">
                <a16:creationId xmlns:a16="http://schemas.microsoft.com/office/drawing/2014/main" id="{0D78B8E5-8BEC-B248-8557-8430A5C1B765}"/>
              </a:ext>
            </a:extLst>
          </p:cNvPr>
          <p:cNvSpPr/>
          <p:nvPr/>
        </p:nvSpPr>
        <p:spPr>
          <a:xfrm>
            <a:off x="5181600" y="2670065"/>
            <a:ext cx="2977241" cy="584775"/>
          </a:xfrm>
          <a:prstGeom prst="rect">
            <a:avLst/>
          </a:prstGeom>
        </p:spPr>
        <p:txBody>
          <a:bodyPr wrap="square">
            <a:spAutoFit/>
          </a:bodyPr>
          <a:lstStyle/>
          <a:p>
            <a:pPr lvl="4" indent="0">
              <a:buNone/>
            </a:pPr>
            <a:r>
              <a:rPr lang="en-US" sz="1600" dirty="0">
                <a:solidFill>
                  <a:schemeClr val="bg1"/>
                </a:solidFill>
              </a:rPr>
              <a:t>Direct community feedback</a:t>
            </a:r>
          </a:p>
          <a:p>
            <a:pPr lvl="4" indent="0">
              <a:buNone/>
            </a:pPr>
            <a:r>
              <a:rPr lang="en-US" sz="1600" dirty="0">
                <a:solidFill>
                  <a:schemeClr val="bg1"/>
                </a:solidFill>
              </a:rPr>
              <a:t>Community benefit</a:t>
            </a:r>
          </a:p>
        </p:txBody>
      </p:sp>
      <p:cxnSp>
        <p:nvCxnSpPr>
          <p:cNvPr id="15" name="Google Shape;78;p20">
            <a:extLst>
              <a:ext uri="{FF2B5EF4-FFF2-40B4-BE49-F238E27FC236}">
                <a16:creationId xmlns:a16="http://schemas.microsoft.com/office/drawing/2014/main" id="{225D9554-36ED-F94E-8C56-3CB16AB8149C}"/>
              </a:ext>
            </a:extLst>
          </p:cNvPr>
          <p:cNvCxnSpPr>
            <a:cxnSpLocks/>
          </p:cNvCxnSpPr>
          <p:nvPr/>
        </p:nvCxnSpPr>
        <p:spPr>
          <a:xfrm>
            <a:off x="5012870" y="3813446"/>
            <a:ext cx="0" cy="512176"/>
          </a:xfrm>
          <a:prstGeom prst="straightConnector1">
            <a:avLst/>
          </a:prstGeom>
          <a:noFill/>
          <a:ln w="19050" cap="flat" cmpd="sng">
            <a:solidFill>
              <a:srgbClr val="3C78D8"/>
            </a:solidFill>
            <a:prstDash val="solid"/>
            <a:round/>
            <a:headEnd type="none" w="med" len="med"/>
            <a:tailEnd type="none" w="med" len="med"/>
          </a:ln>
        </p:spPr>
      </p:cxnSp>
      <p:sp>
        <p:nvSpPr>
          <p:cNvPr id="16" name="Google Shape;143;p28">
            <a:extLst>
              <a:ext uri="{FF2B5EF4-FFF2-40B4-BE49-F238E27FC236}">
                <a16:creationId xmlns:a16="http://schemas.microsoft.com/office/drawing/2014/main" id="{D2DD31AC-168C-BD41-A8E7-872CB92C09EB}"/>
              </a:ext>
            </a:extLst>
          </p:cNvPr>
          <p:cNvSpPr txBox="1">
            <a:spLocks/>
          </p:cNvSpPr>
          <p:nvPr/>
        </p:nvSpPr>
        <p:spPr>
          <a:xfrm>
            <a:off x="4844141" y="3366368"/>
            <a:ext cx="27813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Offer a Product</a:t>
            </a:r>
          </a:p>
          <a:p>
            <a:pPr lvl="1"/>
            <a:endParaRPr lang="en-US" sz="1600" b="1" dirty="0">
              <a:solidFill>
                <a:srgbClr val="4A86E8">
                  <a:alpha val="99000"/>
                </a:srgbClr>
              </a:solidFill>
              <a:latin typeface="Roboto"/>
              <a:ea typeface="Roboto"/>
            </a:endParaRPr>
          </a:p>
        </p:txBody>
      </p:sp>
      <p:sp>
        <p:nvSpPr>
          <p:cNvPr id="21" name="Rectangle 20">
            <a:extLst>
              <a:ext uri="{FF2B5EF4-FFF2-40B4-BE49-F238E27FC236}">
                <a16:creationId xmlns:a16="http://schemas.microsoft.com/office/drawing/2014/main" id="{843F1C84-1582-524C-8843-0164624CF1DC}"/>
              </a:ext>
            </a:extLst>
          </p:cNvPr>
          <p:cNvSpPr/>
          <p:nvPr/>
        </p:nvSpPr>
        <p:spPr>
          <a:xfrm>
            <a:off x="5181600" y="3740847"/>
            <a:ext cx="2977241" cy="584775"/>
          </a:xfrm>
          <a:prstGeom prst="rect">
            <a:avLst/>
          </a:prstGeom>
        </p:spPr>
        <p:txBody>
          <a:bodyPr wrap="square">
            <a:spAutoFit/>
          </a:bodyPr>
          <a:lstStyle/>
          <a:p>
            <a:pPr lvl="4" indent="0">
              <a:buNone/>
            </a:pPr>
            <a:r>
              <a:rPr lang="en-US" sz="1600" dirty="0">
                <a:solidFill>
                  <a:schemeClr val="bg1"/>
                </a:solidFill>
              </a:rPr>
              <a:t>Enable an engineering culture</a:t>
            </a:r>
          </a:p>
          <a:p>
            <a:pPr lvl="4" indent="0">
              <a:buNone/>
            </a:pPr>
            <a:r>
              <a:rPr lang="en-US" sz="1600" dirty="0">
                <a:solidFill>
                  <a:schemeClr val="bg1"/>
                </a:solidFill>
              </a:rPr>
              <a:t>Keep standards high</a:t>
            </a:r>
          </a:p>
        </p:txBody>
      </p:sp>
    </p:spTree>
    <p:extLst>
      <p:ext uri="{BB962C8B-B14F-4D97-AF65-F5344CB8AC3E}">
        <p14:creationId xmlns:p14="http://schemas.microsoft.com/office/powerpoint/2010/main" val="374661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7" grpId="0"/>
      <p:bldP spid="19" grpId="0"/>
      <p:bldP spid="20" grpId="0"/>
      <p:bldP spid="24" grpId="0"/>
      <p:bldP spid="25" grpId="0"/>
      <p:bldP spid="16"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2399538" y="2167325"/>
            <a:ext cx="4344924" cy="808850"/>
          </a:xfrm>
          <a:prstGeom prst="rect">
            <a:avLst/>
          </a:prstGeom>
          <a:noFill/>
          <a:ln>
            <a:noFill/>
          </a:ln>
        </p:spPr>
      </p:pic>
    </p:spTree>
    <p:extLst>
      <p:ext uri="{BB962C8B-B14F-4D97-AF65-F5344CB8AC3E}">
        <p14:creationId xmlns:p14="http://schemas.microsoft.com/office/powerpoint/2010/main" val="304585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Setting the Stage</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0</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4A86E8"/>
                </a:solidFill>
                <a:latin typeface="Roboto Light"/>
                <a:ea typeface="Roboto Light"/>
                <a:cs typeface="Roboto Light"/>
                <a:sym typeface="Roboto Light"/>
              </a:rPr>
              <a:t>Path to Kong in production</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227669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sp>
        <p:nvSpPr>
          <p:cNvPr id="5" name="Google Shape;140;p28">
            <a:extLst>
              <a:ext uri="{FF2B5EF4-FFF2-40B4-BE49-F238E27FC236}">
                <a16:creationId xmlns:a16="http://schemas.microsoft.com/office/drawing/2014/main" id="{AB4143A2-FB75-534E-92E7-60C15D793337}"/>
              </a:ext>
            </a:extLst>
          </p:cNvPr>
          <p:cNvSpPr txBox="1">
            <a:spLocks/>
          </p:cNvSpPr>
          <p:nvPr/>
        </p:nvSpPr>
        <p:spPr>
          <a:xfrm>
            <a:off x="1005168" y="718274"/>
            <a:ext cx="342482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Legal &amp; Security</a:t>
            </a:r>
          </a:p>
        </p:txBody>
      </p:sp>
      <p:sp>
        <p:nvSpPr>
          <p:cNvPr id="13" name="Google Shape;143;p28">
            <a:extLst>
              <a:ext uri="{FF2B5EF4-FFF2-40B4-BE49-F238E27FC236}">
                <a16:creationId xmlns:a16="http://schemas.microsoft.com/office/drawing/2014/main" id="{23165949-E67D-F444-9120-6FA4ADC97A88}"/>
              </a:ext>
            </a:extLst>
          </p:cNvPr>
          <p:cNvSpPr txBox="1">
            <a:spLocks/>
          </p:cNvSpPr>
          <p:nvPr/>
        </p:nvSpPr>
        <p:spPr>
          <a:xfrm>
            <a:off x="1005168" y="2541791"/>
            <a:ext cx="3733800" cy="1149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Security Requirements</a:t>
            </a:r>
          </a:p>
          <a:p>
            <a:pPr>
              <a:spcBef>
                <a:spcPts val="1000"/>
              </a:spcBef>
              <a:spcAft>
                <a:spcPts val="1000"/>
              </a:spcAft>
            </a:pPr>
            <a:r>
              <a:rPr lang="en-US" dirty="0">
                <a:solidFill>
                  <a:srgbClr val="FFFFFF"/>
                </a:solidFill>
                <a:latin typeface="Roboto"/>
                <a:ea typeface="Roboto"/>
                <a:cs typeface="Roboto"/>
                <a:sym typeface="Roboto"/>
              </a:rPr>
              <a:t>Supplemented Kong with a WAF solution to meet internal security standards for the API GW layer</a:t>
            </a:r>
          </a:p>
        </p:txBody>
      </p:sp>
      <p:sp>
        <p:nvSpPr>
          <p:cNvPr id="14" name="Google Shape;143;p28">
            <a:extLst>
              <a:ext uri="{FF2B5EF4-FFF2-40B4-BE49-F238E27FC236}">
                <a16:creationId xmlns:a16="http://schemas.microsoft.com/office/drawing/2014/main" id="{3CF76D16-CE95-9445-9341-2C345BAB91D2}"/>
              </a:ext>
            </a:extLst>
          </p:cNvPr>
          <p:cNvSpPr txBox="1">
            <a:spLocks/>
          </p:cNvSpPr>
          <p:nvPr/>
        </p:nvSpPr>
        <p:spPr>
          <a:xfrm>
            <a:off x="1005168" y="1535886"/>
            <a:ext cx="3733800" cy="9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Open Source Approval</a:t>
            </a:r>
          </a:p>
          <a:p>
            <a:pPr>
              <a:spcBef>
                <a:spcPts val="1000"/>
              </a:spcBef>
              <a:spcAft>
                <a:spcPts val="1000"/>
              </a:spcAft>
            </a:pPr>
            <a:r>
              <a:rPr lang="en-US" dirty="0">
                <a:solidFill>
                  <a:srgbClr val="FFFFFF"/>
                </a:solidFill>
                <a:latin typeface="Roboto"/>
                <a:ea typeface="Roboto"/>
                <a:cs typeface="Roboto"/>
                <a:sym typeface="Roboto"/>
              </a:rPr>
              <a:t>Due to efforts made during the modernization movement, this was easy!</a:t>
            </a:r>
          </a:p>
        </p:txBody>
      </p:sp>
      <p:sp>
        <p:nvSpPr>
          <p:cNvPr id="8" name="Google Shape;143;p28">
            <a:extLst>
              <a:ext uri="{FF2B5EF4-FFF2-40B4-BE49-F238E27FC236}">
                <a16:creationId xmlns:a16="http://schemas.microsoft.com/office/drawing/2014/main" id="{379E2E3B-7B02-4D4E-B21A-396153612B92}"/>
              </a:ext>
            </a:extLst>
          </p:cNvPr>
          <p:cNvSpPr txBox="1">
            <a:spLocks/>
          </p:cNvSpPr>
          <p:nvPr/>
        </p:nvSpPr>
        <p:spPr>
          <a:xfrm>
            <a:off x="1005168" y="3638550"/>
            <a:ext cx="3733800" cy="9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Improved Routing</a:t>
            </a:r>
          </a:p>
          <a:p>
            <a:pPr>
              <a:spcBef>
                <a:spcPts val="1000"/>
              </a:spcBef>
              <a:spcAft>
                <a:spcPts val="1000"/>
              </a:spcAft>
            </a:pPr>
            <a:r>
              <a:rPr lang="en-US" dirty="0">
                <a:solidFill>
                  <a:srgbClr val="FFFFFF"/>
                </a:solidFill>
                <a:latin typeface="Roboto"/>
                <a:ea typeface="Roboto"/>
                <a:cs typeface="Roboto"/>
                <a:sym typeface="Roboto"/>
              </a:rPr>
              <a:t>Negotiated a security policy change to eliminate two gateway-hop routing flow</a:t>
            </a:r>
          </a:p>
        </p:txBody>
      </p:sp>
      <p:pic>
        <p:nvPicPr>
          <p:cNvPr id="9" name="Picture 8">
            <a:extLst>
              <a:ext uri="{FF2B5EF4-FFF2-40B4-BE49-F238E27FC236}">
                <a16:creationId xmlns:a16="http://schemas.microsoft.com/office/drawing/2014/main" id="{66E4E1F2-10D4-204B-8D80-CF35D2ABCFB4}"/>
              </a:ext>
            </a:extLst>
          </p:cNvPr>
          <p:cNvPicPr>
            <a:picLocks noChangeAspect="1"/>
          </p:cNvPicPr>
          <p:nvPr/>
        </p:nvPicPr>
        <p:blipFill rotWithShape="1">
          <a:blip r:embed="rId3"/>
          <a:srcRect l="9305" t="-98" r="12728" b="98"/>
          <a:stretch/>
        </p:blipFill>
        <p:spPr>
          <a:xfrm>
            <a:off x="5181600" y="1674450"/>
            <a:ext cx="2895600" cy="2768495"/>
          </a:xfrm>
          <a:prstGeom prst="rect">
            <a:avLst/>
          </a:prstGeom>
          <a:ln>
            <a:solidFill>
              <a:srgbClr val="4A86E8"/>
            </a:solidFill>
          </a:ln>
        </p:spPr>
      </p:pic>
    </p:spTree>
    <p:extLst>
      <p:ext uri="{BB962C8B-B14F-4D97-AF65-F5344CB8AC3E}">
        <p14:creationId xmlns:p14="http://schemas.microsoft.com/office/powerpoint/2010/main" val="2240944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sp>
        <p:nvSpPr>
          <p:cNvPr id="6" name="Google Shape;143;p28">
            <a:extLst>
              <a:ext uri="{FF2B5EF4-FFF2-40B4-BE49-F238E27FC236}">
                <a16:creationId xmlns:a16="http://schemas.microsoft.com/office/drawing/2014/main" id="{13120D8F-F0C5-BC41-A031-ABBA38BAF6CB}"/>
              </a:ext>
            </a:extLst>
          </p:cNvPr>
          <p:cNvSpPr txBox="1">
            <a:spLocks/>
          </p:cNvSpPr>
          <p:nvPr/>
        </p:nvSpPr>
        <p:spPr>
          <a:xfrm>
            <a:off x="4806356" y="1203750"/>
            <a:ext cx="3575644" cy="1322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Shared OAuth Token Creation URL</a:t>
            </a:r>
          </a:p>
          <a:p>
            <a:pPr>
              <a:spcBef>
                <a:spcPts val="1000"/>
              </a:spcBef>
              <a:spcAft>
                <a:spcPts val="1000"/>
              </a:spcAft>
            </a:pPr>
            <a:r>
              <a:rPr lang="en-US" sz="1200" dirty="0">
                <a:solidFill>
                  <a:srgbClr val="FFFFFF"/>
                </a:solidFill>
                <a:latin typeface="Roboto"/>
                <a:ea typeface="Roboto"/>
                <a:cs typeface="Roboto"/>
                <a:sym typeface="Roboto"/>
              </a:rPr>
              <a:t>Created a pattern which utilizes the shared-credentials option for all OAuth Client-Credentials protected proxies, with a common Token Creation endpoint</a:t>
            </a:r>
          </a:p>
        </p:txBody>
      </p:sp>
      <p:sp>
        <p:nvSpPr>
          <p:cNvPr id="13" name="Google Shape;143;p28">
            <a:extLst>
              <a:ext uri="{FF2B5EF4-FFF2-40B4-BE49-F238E27FC236}">
                <a16:creationId xmlns:a16="http://schemas.microsoft.com/office/drawing/2014/main" id="{23165949-E67D-F444-9120-6FA4ADC97A88}"/>
              </a:ext>
            </a:extLst>
          </p:cNvPr>
          <p:cNvSpPr txBox="1">
            <a:spLocks/>
          </p:cNvSpPr>
          <p:nvPr/>
        </p:nvSpPr>
        <p:spPr>
          <a:xfrm>
            <a:off x="4803148" y="2623305"/>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Nginx Modifications</a:t>
            </a:r>
          </a:p>
        </p:txBody>
      </p:sp>
      <p:cxnSp>
        <p:nvCxnSpPr>
          <p:cNvPr id="8" name="Google Shape;115;p24">
            <a:extLst>
              <a:ext uri="{FF2B5EF4-FFF2-40B4-BE49-F238E27FC236}">
                <a16:creationId xmlns:a16="http://schemas.microsoft.com/office/drawing/2014/main" id="{14ACB3D1-1E15-254B-86B5-95FD38650F38}"/>
              </a:ext>
            </a:extLst>
          </p:cNvPr>
          <p:cNvCxnSpPr>
            <a:cxnSpLocks/>
          </p:cNvCxnSpPr>
          <p:nvPr/>
        </p:nvCxnSpPr>
        <p:spPr>
          <a:xfrm>
            <a:off x="4973053" y="3104151"/>
            <a:ext cx="0" cy="1290166"/>
          </a:xfrm>
          <a:prstGeom prst="straightConnector1">
            <a:avLst/>
          </a:prstGeom>
          <a:noFill/>
          <a:ln w="28575" cap="flat" cmpd="sng">
            <a:solidFill>
              <a:srgbClr val="3C78D8"/>
            </a:solidFill>
            <a:prstDash val="solid"/>
            <a:round/>
            <a:headEnd type="none" w="med" len="med"/>
            <a:tailEnd type="none" w="med" len="med"/>
          </a:ln>
        </p:spPr>
      </p:cxnSp>
      <p:sp>
        <p:nvSpPr>
          <p:cNvPr id="12" name="Google Shape;93;p22">
            <a:extLst>
              <a:ext uri="{FF2B5EF4-FFF2-40B4-BE49-F238E27FC236}">
                <a16:creationId xmlns:a16="http://schemas.microsoft.com/office/drawing/2014/main" id="{032609A1-7754-A946-95E2-E37D4D484313}"/>
              </a:ext>
            </a:extLst>
          </p:cNvPr>
          <p:cNvSpPr txBox="1">
            <a:spLocks/>
          </p:cNvSpPr>
          <p:nvPr/>
        </p:nvSpPr>
        <p:spPr>
          <a:xfrm>
            <a:off x="5105400" y="3104151"/>
            <a:ext cx="4126800" cy="14732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Roboto Light"/>
                <a:ea typeface="Roboto Light"/>
                <a:sym typeface="Roboto Light"/>
              </a:rPr>
              <a:t>Persistent Connections</a:t>
            </a:r>
          </a:p>
          <a:p>
            <a:r>
              <a:rPr lang="en-US" sz="1200" dirty="0">
                <a:solidFill>
                  <a:schemeClr val="bg1"/>
                </a:solidFill>
                <a:latin typeface="Roboto Light"/>
                <a:ea typeface="Roboto Light"/>
                <a:sym typeface="Roboto Light"/>
              </a:rPr>
              <a:t>Socket Timeouts</a:t>
            </a:r>
          </a:p>
          <a:p>
            <a:r>
              <a:rPr lang="en-US" sz="1200" dirty="0">
                <a:solidFill>
                  <a:schemeClr val="bg1"/>
                </a:solidFill>
                <a:latin typeface="Roboto Light"/>
                <a:ea typeface="Roboto Light"/>
                <a:sym typeface="Roboto Light"/>
              </a:rPr>
              <a:t>Buffers</a:t>
            </a:r>
          </a:p>
          <a:p>
            <a:r>
              <a:rPr lang="en-US" sz="1200" dirty="0">
                <a:solidFill>
                  <a:schemeClr val="bg1"/>
                </a:solidFill>
                <a:latin typeface="Roboto Light"/>
                <a:ea typeface="Roboto Light"/>
                <a:sym typeface="Roboto Light"/>
              </a:rPr>
              <a:t>Worker Processes</a:t>
            </a:r>
          </a:p>
          <a:p>
            <a:r>
              <a:rPr lang="en-US" sz="1200" dirty="0">
                <a:solidFill>
                  <a:schemeClr val="bg1"/>
                </a:solidFill>
                <a:latin typeface="Roboto Light"/>
                <a:ea typeface="Roboto Light"/>
                <a:sym typeface="Roboto Light"/>
              </a:rPr>
              <a:t>TCP settings</a:t>
            </a:r>
          </a:p>
          <a:p>
            <a:r>
              <a:rPr lang="en-US" sz="1200" dirty="0">
                <a:solidFill>
                  <a:schemeClr val="bg1"/>
                </a:solidFill>
                <a:latin typeface="Roboto Light"/>
                <a:ea typeface="Roboto Light"/>
                <a:sym typeface="Roboto Light"/>
              </a:rPr>
              <a:t>SSL Settings</a:t>
            </a:r>
          </a:p>
          <a:p>
            <a:r>
              <a:rPr lang="en-US" sz="1200" dirty="0">
                <a:solidFill>
                  <a:schemeClr val="bg1"/>
                </a:solidFill>
                <a:latin typeface="Roboto Light"/>
                <a:ea typeface="Roboto Light"/>
                <a:sym typeface="Roboto Light"/>
              </a:rPr>
              <a:t>and more…</a:t>
            </a:r>
          </a:p>
          <a:p>
            <a:endParaRPr lang="en-US" sz="1200" dirty="0">
              <a:solidFill>
                <a:schemeClr val="bg1"/>
              </a:solidFill>
              <a:latin typeface="Roboto Light"/>
              <a:ea typeface="Roboto Light"/>
              <a:sym typeface="Roboto Light"/>
            </a:endParaRPr>
          </a:p>
        </p:txBody>
      </p:sp>
      <p:sp>
        <p:nvSpPr>
          <p:cNvPr id="14" name="Google Shape;140;p28">
            <a:extLst>
              <a:ext uri="{FF2B5EF4-FFF2-40B4-BE49-F238E27FC236}">
                <a16:creationId xmlns:a16="http://schemas.microsoft.com/office/drawing/2014/main" id="{657D5928-C73A-B14B-9B42-D690755197CA}"/>
              </a:ext>
            </a:extLst>
          </p:cNvPr>
          <p:cNvSpPr txBox="1">
            <a:spLocks/>
          </p:cNvSpPr>
          <p:nvPr/>
        </p:nvSpPr>
        <p:spPr>
          <a:xfrm>
            <a:off x="960456" y="733050"/>
            <a:ext cx="342482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Initial Tunings</a:t>
            </a:r>
          </a:p>
        </p:txBody>
      </p:sp>
      <p:pic>
        <p:nvPicPr>
          <p:cNvPr id="9" name="Picture 8">
            <a:extLst>
              <a:ext uri="{FF2B5EF4-FFF2-40B4-BE49-F238E27FC236}">
                <a16:creationId xmlns:a16="http://schemas.microsoft.com/office/drawing/2014/main" id="{B56F9E42-48A8-9244-8A41-59EC5784A913}"/>
              </a:ext>
            </a:extLst>
          </p:cNvPr>
          <p:cNvPicPr>
            <a:picLocks noChangeAspect="1"/>
          </p:cNvPicPr>
          <p:nvPr/>
        </p:nvPicPr>
        <p:blipFill>
          <a:blip r:embed="rId3"/>
          <a:stretch>
            <a:fillRect/>
          </a:stretch>
        </p:blipFill>
        <p:spPr>
          <a:xfrm>
            <a:off x="978639" y="1885950"/>
            <a:ext cx="3654604" cy="2436403"/>
          </a:xfrm>
          <a:prstGeom prst="rect">
            <a:avLst/>
          </a:prstGeom>
          <a:ln>
            <a:solidFill>
              <a:srgbClr val="4A86E8"/>
            </a:solidFill>
          </a:ln>
        </p:spPr>
      </p:pic>
    </p:spTree>
    <p:extLst>
      <p:ext uri="{BB962C8B-B14F-4D97-AF65-F5344CB8AC3E}">
        <p14:creationId xmlns:p14="http://schemas.microsoft.com/office/powerpoint/2010/main" val="4142239824"/>
      </p:ext>
    </p:extLst>
  </p:cSld>
  <p:clrMapOvr>
    <a:masterClrMapping/>
  </p:clrMapOvr>
</p:sld>
</file>

<file path=ppt/theme/theme1.xml><?xml version="1.0" encoding="utf-8"?>
<a:theme xmlns:a="http://schemas.openxmlformats.org/drawingml/2006/main" name="Kong Template Dar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13469</TotalTime>
  <Words>3597</Words>
  <Application>Microsoft Macintosh PowerPoint</Application>
  <PresentationFormat>On-screen Show (16:9)</PresentationFormat>
  <Paragraphs>520</Paragraphs>
  <Slides>67</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Wingdings</vt:lpstr>
      <vt:lpstr>Roboto Medium</vt:lpstr>
      <vt:lpstr>Roboto Thin</vt:lpstr>
      <vt:lpstr>Roboto</vt:lpstr>
      <vt:lpstr>Roboto Light</vt:lpstr>
      <vt:lpstr>Kong Template Dark</vt:lpstr>
      <vt:lpstr>PowerPoint Presentation</vt:lpstr>
      <vt:lpstr>PowerPoint Presentation</vt:lpstr>
      <vt:lpstr>Healthcare Space 300,000 Employees Thousands of APIs Fortune Six Company</vt:lpstr>
      <vt:lpstr>PowerPoint Presentation</vt:lpstr>
      <vt:lpstr>PowerPoint Presentation</vt:lpstr>
      <vt:lpstr>Gateway Selection Criteria</vt:lpstr>
      <vt:lpstr>PowerPoint Presentation</vt:lpstr>
      <vt:lpstr>PowerPoint Presentation</vt:lpstr>
      <vt:lpstr>PowerPoint Presentation</vt:lpstr>
      <vt:lpstr>PowerPoint Presentation</vt:lpstr>
      <vt:lpstr>Supporting Open Source</vt:lpstr>
      <vt:lpstr>PowerPoint Presentation</vt:lpstr>
      <vt:lpstr>PowerPoint Presentation</vt:lpstr>
      <vt:lpstr>PowerPoint Presentation</vt:lpstr>
      <vt:lpstr>How do we cultivate Internal experts?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Question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270</cp:revision>
  <dcterms:modified xsi:type="dcterms:W3CDTF">2019-10-02T15:15:38Z</dcterms:modified>
</cp:coreProperties>
</file>